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Ubuntu Mono"/>
      <p:regular r:id="rId56"/>
      <p:bold r:id="rId57"/>
      <p:italic r:id="rId58"/>
      <p:boldItalic r:id="rId59"/>
    </p:embeddedFont>
    <p:embeddedFont>
      <p:font typeface="Century Gothic"/>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2F0977-AFD5-4F31-B375-9A93FD24D2FF}">
  <a:tblStyle styleId="{902F0977-AFD5-4F31-B375-9A93FD24D2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enturyGothic-italic.fntdata"/><Relationship Id="rId61" Type="http://schemas.openxmlformats.org/officeDocument/2006/relationships/font" Target="fonts/CenturyGothic-bold.fntdata"/><Relationship Id="rId20" Type="http://schemas.openxmlformats.org/officeDocument/2006/relationships/slide" Target="slides/slide14.xml"/><Relationship Id="rId63" Type="http://schemas.openxmlformats.org/officeDocument/2006/relationships/font" Target="fonts/CenturyGothic-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enturyGothic-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UbuntuMono-bold.fntdata"/><Relationship Id="rId12" Type="http://schemas.openxmlformats.org/officeDocument/2006/relationships/slide" Target="slides/slide6.xml"/><Relationship Id="rId56" Type="http://schemas.openxmlformats.org/officeDocument/2006/relationships/font" Target="fonts/UbuntuMono-regular.fntdata"/><Relationship Id="rId15" Type="http://schemas.openxmlformats.org/officeDocument/2006/relationships/slide" Target="slides/slide9.xml"/><Relationship Id="rId59" Type="http://schemas.openxmlformats.org/officeDocument/2006/relationships/font" Target="fonts/UbuntuMono-boldItalic.fntdata"/><Relationship Id="rId14" Type="http://schemas.openxmlformats.org/officeDocument/2006/relationships/slide" Target="slides/slide8.xml"/><Relationship Id="rId58" Type="http://schemas.openxmlformats.org/officeDocument/2006/relationships/font" Target="fonts/Ubuntu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30f4add3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30f4add3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30f4add3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30f4add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730f4add3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730f4add3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30f4add3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30f4add3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Taken from https://daniellerch.me/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30f4add31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30f4add31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Taken from https://daniellerch.me/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30f4add31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730f4add31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Taken from https://daniellerch.me/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730f4add3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730f4add3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730f4add31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730f4add31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30f4add31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730f4add31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30f4add31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730f4add31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e245fb26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e245fb26d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31174c4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31174c4e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731174c4e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731174c4e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731174c4e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731174c4e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31174c4e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31174c4e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31174c4e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31174c4e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31174c4e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31174c4e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31174c4e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731174c4e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731174c4e0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731174c4e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31174c4e0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31174c4e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731174c4e0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731174c4e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30f4add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30f4add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3159aaf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3159aaf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73159aaf4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73159aaf4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73159aaf4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73159aaf4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73159aaf4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73159aaf4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73159aaf4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73159aaf4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73159aaf4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73159aaf4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73159aaf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73159aaf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e3861f6e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e3861f6e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73159aaf4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73159aaf4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73159aaf4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73159aaf4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30f4add3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30f4add3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73159aaf4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73159aaf4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e3861f6e0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e3861f6e0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e3861f6e0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e3861f6e0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e3861f6e0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e3861f6e0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e3861f6e0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e3861f6e0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e3861f6e0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e3861f6e0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e3861f6e0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e3861f6e0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e3861f6e0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e3861f6e0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e3861f6e0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e3861f6e0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e3861f6e0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e3861f6e0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730f4add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730f4add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30f4add3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730f4add3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730f4add3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730f4add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730f4add3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730f4add3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730f4add3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730f4add3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https://daniellerch.me/" TargetMode="External"/><Relationship Id="rId9"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hyperlink" Target="http://drive.google.com/file/d/11dJU2d2sGSQFuiH_UTOw7laJcP3C5-xs/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8.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50.png"/><Relationship Id="rId5" Type="http://schemas.openxmlformats.org/officeDocument/2006/relationships/image" Target="../media/image52.png"/><Relationship Id="rId6"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hyperlink" Target="https://cryptohack.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7.png"/><Relationship Id="rId6"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5.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Ubuntu Mono"/>
                <a:ea typeface="Ubuntu Mono"/>
                <a:cs typeface="Ubuntu Mono"/>
                <a:sym typeface="Ubuntu Mono"/>
              </a:rPr>
              <a:t>Crypto From Zero</a:t>
            </a:r>
            <a:endParaRPr>
              <a:latin typeface="Ubuntu Mono"/>
              <a:ea typeface="Ubuntu Mono"/>
              <a:cs typeface="Ubuntu Mono"/>
              <a:sym typeface="Ubuntu Mono"/>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800">
                <a:latin typeface="Century Gothic"/>
                <a:ea typeface="Century Gothic"/>
                <a:cs typeface="Century Gothic"/>
                <a:sym typeface="Century Gothic"/>
              </a:rPr>
              <a:t>Cyber Skills Level Up</a:t>
            </a:r>
            <a:endParaRPr sz="1800">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Attempt</a:t>
            </a:r>
            <a:endParaRPr sz="2500">
              <a:latin typeface="Ubuntu Mono"/>
              <a:ea typeface="Ubuntu Mono"/>
              <a:cs typeface="Ubuntu Mono"/>
              <a:sym typeface="Ubuntu Mono"/>
            </a:endParaRPr>
          </a:p>
        </p:txBody>
      </p:sp>
      <p:sp>
        <p:nvSpPr>
          <p:cNvPr id="141" name="Google Shape;141;p22"/>
          <p:cNvSpPr txBox="1"/>
          <p:nvPr/>
        </p:nvSpPr>
        <p:spPr>
          <a:xfrm>
            <a:off x="401375" y="1241275"/>
            <a:ext cx="42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42" name="Google Shape;142;p22"/>
          <p:cNvSpPr txBox="1"/>
          <p:nvPr/>
        </p:nvSpPr>
        <p:spPr>
          <a:xfrm>
            <a:off x="401375" y="1241275"/>
            <a:ext cx="42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43" name="Google Shape;143;p22"/>
          <p:cNvSpPr txBox="1"/>
          <p:nvPr/>
        </p:nvSpPr>
        <p:spPr>
          <a:xfrm>
            <a:off x="337475" y="1237275"/>
            <a:ext cx="425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m: helloworld</a:t>
            </a:r>
            <a:endParaRPr sz="1800">
              <a:solidFill>
                <a:schemeClr val="dk2"/>
              </a:solidFill>
              <a:latin typeface="Century Gothic"/>
              <a:ea typeface="Century Gothic"/>
              <a:cs typeface="Century Gothic"/>
              <a:sym typeface="Century Gothic"/>
            </a:endParaRPr>
          </a:p>
        </p:txBody>
      </p:sp>
      <p:sp>
        <p:nvSpPr>
          <p:cNvPr id="144" name="Google Shape;144;p22"/>
          <p:cNvSpPr txBox="1"/>
          <p:nvPr/>
        </p:nvSpPr>
        <p:spPr>
          <a:xfrm>
            <a:off x="337475" y="1694475"/>
            <a:ext cx="436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c:</a:t>
            </a:r>
            <a:r>
              <a:rPr lang="en" sz="1800">
                <a:solidFill>
                  <a:srgbClr val="E06666"/>
                </a:solidFill>
                <a:latin typeface="Century Gothic"/>
                <a:ea typeface="Century Gothic"/>
                <a:cs typeface="Century Gothic"/>
                <a:sym typeface="Century Gothic"/>
              </a:rPr>
              <a:t> </a:t>
            </a:r>
            <a:r>
              <a:rPr lang="en" sz="1800">
                <a:solidFill>
                  <a:schemeClr val="dk2"/>
                </a:solidFill>
                <a:latin typeface="Century Gothic"/>
                <a:ea typeface="Century Gothic"/>
                <a:cs typeface="Century Gothic"/>
                <a:sym typeface="Century Gothic"/>
              </a:rPr>
              <a:t>jgnnqyqtnf</a:t>
            </a:r>
            <a:endParaRPr sz="1800">
              <a:solidFill>
                <a:schemeClr val="dk2"/>
              </a:solidFill>
              <a:highlight>
                <a:srgbClr val="FFFFFF"/>
              </a:highlight>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E06666"/>
              </a:solidFill>
            </a:endParaRPr>
          </a:p>
        </p:txBody>
      </p:sp>
      <p:sp>
        <p:nvSpPr>
          <p:cNvPr id="145" name="Google Shape;145;p22"/>
          <p:cNvSpPr txBox="1"/>
          <p:nvPr/>
        </p:nvSpPr>
        <p:spPr>
          <a:xfrm>
            <a:off x="325175" y="2378500"/>
            <a:ext cx="382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Caesar </a:t>
            </a:r>
            <a:r>
              <a:rPr lang="en" sz="1800">
                <a:solidFill>
                  <a:schemeClr val="dk2"/>
                </a:solidFill>
                <a:latin typeface="Ubuntu Mono"/>
                <a:ea typeface="Ubuntu Mono"/>
                <a:cs typeface="Ubuntu Mono"/>
                <a:sym typeface="Ubuntu Mono"/>
              </a:rPr>
              <a:t>Cipher</a:t>
            </a:r>
            <a:endParaRPr sz="1800">
              <a:solidFill>
                <a:schemeClr val="dk2"/>
              </a:solidFill>
              <a:latin typeface="Ubuntu Mono"/>
              <a:ea typeface="Ubuntu Mono"/>
              <a:cs typeface="Ubuntu Mono"/>
              <a:sym typeface="Ubuntu Mono"/>
            </a:endParaRPr>
          </a:p>
        </p:txBody>
      </p:sp>
      <p:pic>
        <p:nvPicPr>
          <p:cNvPr id="146" name="Google Shape;146;p22"/>
          <p:cNvPicPr preferRelativeResize="0"/>
          <p:nvPr/>
        </p:nvPicPr>
        <p:blipFill>
          <a:blip r:embed="rId3">
            <a:alphaModFix/>
          </a:blip>
          <a:stretch>
            <a:fillRect/>
          </a:stretch>
        </p:blipFill>
        <p:spPr>
          <a:xfrm>
            <a:off x="401375" y="2908975"/>
            <a:ext cx="3751401" cy="1759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Discussion</a:t>
            </a:r>
            <a:endParaRPr sz="2500">
              <a:latin typeface="Ubuntu Mono"/>
              <a:ea typeface="Ubuntu Mono"/>
              <a:cs typeface="Ubuntu Mono"/>
              <a:sym typeface="Ubuntu Mono"/>
            </a:endParaRPr>
          </a:p>
        </p:txBody>
      </p:sp>
      <p:sp>
        <p:nvSpPr>
          <p:cNvPr id="152" name="Google Shape;152;p23"/>
          <p:cNvSpPr txBox="1"/>
          <p:nvPr/>
        </p:nvSpPr>
        <p:spPr>
          <a:xfrm>
            <a:off x="311700" y="1159525"/>
            <a:ext cx="845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What is the problem of Transposition Cipher and Caesar Cipher?</a:t>
            </a:r>
            <a:endParaRPr sz="1800">
              <a:solidFill>
                <a:schemeClr val="dk2"/>
              </a:solidFill>
              <a:latin typeface="Century Gothic"/>
              <a:ea typeface="Century Gothic"/>
              <a:cs typeface="Century Gothic"/>
              <a:sym typeface="Century Gothic"/>
            </a:endParaRPr>
          </a:p>
        </p:txBody>
      </p:sp>
      <p:sp>
        <p:nvSpPr>
          <p:cNvPr id="153" name="Google Shape;153;p23"/>
          <p:cNvSpPr txBox="1"/>
          <p:nvPr/>
        </p:nvSpPr>
        <p:spPr>
          <a:xfrm>
            <a:off x="311700" y="1763025"/>
            <a:ext cx="730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Ubuntu Mono"/>
                <a:ea typeface="Ubuntu Mono"/>
                <a:cs typeface="Ubuntu Mono"/>
                <a:sym typeface="Ubuntu Mono"/>
              </a:rPr>
              <a:t>Security by obfuscation</a:t>
            </a:r>
            <a:endParaRPr b="1" sz="1800">
              <a:solidFill>
                <a:schemeClr val="dk2"/>
              </a:solidFill>
              <a:latin typeface="Ubuntu Mono"/>
              <a:ea typeface="Ubuntu Mono"/>
              <a:cs typeface="Ubuntu Mono"/>
              <a:sym typeface="Ubuntu Mono"/>
            </a:endParaRPr>
          </a:p>
        </p:txBody>
      </p:sp>
      <p:sp>
        <p:nvSpPr>
          <p:cNvPr id="154" name="Google Shape;154;p23"/>
          <p:cNvSpPr txBox="1"/>
          <p:nvPr/>
        </p:nvSpPr>
        <p:spPr>
          <a:xfrm>
            <a:off x="311700" y="2292200"/>
            <a:ext cx="7365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Relies on the fact that others does not know the encryption and decryption protocol.</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Once encryption protocol is learned, decryption is trivial</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360725" y="437600"/>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Steganography</a:t>
            </a:r>
            <a:endParaRPr sz="2500">
              <a:latin typeface="Ubuntu Mono"/>
              <a:ea typeface="Ubuntu Mono"/>
              <a:cs typeface="Ubuntu Mono"/>
              <a:sym typeface="Ubuntu Mono"/>
            </a:endParaRPr>
          </a:p>
        </p:txBody>
      </p:sp>
      <p:sp>
        <p:nvSpPr>
          <p:cNvPr id="160" name="Google Shape;160;p24"/>
          <p:cNvSpPr txBox="1"/>
          <p:nvPr/>
        </p:nvSpPr>
        <p:spPr>
          <a:xfrm>
            <a:off x="360725" y="911375"/>
            <a:ext cx="530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Classic example of security by obfuscation</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Hiding some message within another message </a:t>
            </a:r>
            <a:endParaRPr>
              <a:solidFill>
                <a:schemeClr val="dk2"/>
              </a:solidFill>
              <a:latin typeface="Century Gothic"/>
              <a:ea typeface="Century Gothic"/>
              <a:cs typeface="Century Gothic"/>
              <a:sym typeface="Century Gothic"/>
            </a:endParaRPr>
          </a:p>
        </p:txBody>
      </p:sp>
      <p:pic>
        <p:nvPicPr>
          <p:cNvPr id="161" name="Google Shape;161;p24"/>
          <p:cNvPicPr preferRelativeResize="0"/>
          <p:nvPr/>
        </p:nvPicPr>
        <p:blipFill>
          <a:blip r:embed="rId3">
            <a:alphaModFix/>
          </a:blip>
          <a:stretch>
            <a:fillRect/>
          </a:stretch>
        </p:blipFill>
        <p:spPr>
          <a:xfrm>
            <a:off x="420175" y="2054325"/>
            <a:ext cx="3853701" cy="2255150"/>
          </a:xfrm>
          <a:prstGeom prst="rect">
            <a:avLst/>
          </a:prstGeom>
          <a:noFill/>
          <a:ln>
            <a:noFill/>
          </a:ln>
        </p:spPr>
      </p:pic>
      <p:sp>
        <p:nvSpPr>
          <p:cNvPr id="162" name="Google Shape;162;p24"/>
          <p:cNvSpPr txBox="1"/>
          <p:nvPr/>
        </p:nvSpPr>
        <p:spPr>
          <a:xfrm>
            <a:off x="360725" y="1532625"/>
            <a:ext cx="428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Ubuntu Mono"/>
                <a:ea typeface="Ubuntu Mono"/>
                <a:cs typeface="Ubuntu Mono"/>
                <a:sym typeface="Ubuntu Mono"/>
              </a:rPr>
              <a:t>Text Based </a:t>
            </a:r>
            <a:endParaRPr sz="1200">
              <a:solidFill>
                <a:schemeClr val="dk2"/>
              </a:solidFill>
              <a:latin typeface="Ubuntu Mono"/>
              <a:ea typeface="Ubuntu Mono"/>
              <a:cs typeface="Ubuntu Mono"/>
              <a:sym typeface="Ubuntu Mono"/>
            </a:endParaRPr>
          </a:p>
        </p:txBody>
      </p:sp>
      <p:sp>
        <p:nvSpPr>
          <p:cNvPr id="163" name="Google Shape;163;p24"/>
          <p:cNvSpPr txBox="1"/>
          <p:nvPr/>
        </p:nvSpPr>
        <p:spPr>
          <a:xfrm>
            <a:off x="360725" y="4409825"/>
            <a:ext cx="4281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Century Gothic"/>
                <a:ea typeface="Century Gothic"/>
                <a:cs typeface="Century Gothic"/>
                <a:sym typeface="Century Gothic"/>
              </a:rPr>
              <a:t>Text Example from </a:t>
            </a:r>
            <a:r>
              <a:rPr lang="en" sz="1000" u="sng">
                <a:solidFill>
                  <a:schemeClr val="hlink"/>
                </a:solidFill>
                <a:latin typeface="Century Gothic"/>
                <a:ea typeface="Century Gothic"/>
                <a:cs typeface="Century Gothic"/>
                <a:sym typeface="Century Gothic"/>
                <a:hlinkClick r:id="rId4"/>
              </a:rPr>
              <a:t>https://daniellerch.me/</a:t>
            </a:r>
            <a:endParaRPr sz="10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000">
                <a:solidFill>
                  <a:schemeClr val="dk2"/>
                </a:solidFill>
                <a:latin typeface="Century Gothic"/>
                <a:ea typeface="Century Gothic"/>
                <a:cs typeface="Century Gothic"/>
                <a:sym typeface="Century Gothic"/>
              </a:rPr>
              <a:t>Image Example from plaidctf2014</a:t>
            </a:r>
            <a:endParaRPr sz="10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000">
                <a:solidFill>
                  <a:schemeClr val="dk2"/>
                </a:solidFill>
                <a:latin typeface="Century Gothic"/>
                <a:ea typeface="Century Gothic"/>
                <a:cs typeface="Century Gothic"/>
                <a:sym typeface="Century Gothic"/>
              </a:rPr>
              <a:t>Audio Example from wikipedia</a:t>
            </a:r>
            <a:endParaRPr sz="1000">
              <a:solidFill>
                <a:schemeClr val="dk2"/>
              </a:solidFill>
              <a:latin typeface="Century Gothic"/>
              <a:ea typeface="Century Gothic"/>
              <a:cs typeface="Century Gothic"/>
              <a:sym typeface="Century Gothic"/>
            </a:endParaRPr>
          </a:p>
        </p:txBody>
      </p:sp>
      <p:sp>
        <p:nvSpPr>
          <p:cNvPr id="164" name="Google Shape;164;p24"/>
          <p:cNvSpPr txBox="1"/>
          <p:nvPr/>
        </p:nvSpPr>
        <p:spPr>
          <a:xfrm>
            <a:off x="4624625" y="1532625"/>
            <a:ext cx="428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Ubuntu Mono"/>
                <a:ea typeface="Ubuntu Mono"/>
                <a:cs typeface="Ubuntu Mono"/>
                <a:sym typeface="Ubuntu Mono"/>
              </a:rPr>
              <a:t>Image Based</a:t>
            </a:r>
            <a:endParaRPr sz="1200">
              <a:solidFill>
                <a:schemeClr val="dk2"/>
              </a:solidFill>
              <a:latin typeface="Ubuntu Mono"/>
              <a:ea typeface="Ubuntu Mono"/>
              <a:cs typeface="Ubuntu Mono"/>
              <a:sym typeface="Ubuntu Mono"/>
            </a:endParaRPr>
          </a:p>
        </p:txBody>
      </p:sp>
      <p:pic>
        <p:nvPicPr>
          <p:cNvPr id="165" name="Google Shape;165;p24"/>
          <p:cNvPicPr preferRelativeResize="0"/>
          <p:nvPr/>
        </p:nvPicPr>
        <p:blipFill>
          <a:blip r:embed="rId5">
            <a:alphaModFix/>
          </a:blip>
          <a:stretch>
            <a:fillRect/>
          </a:stretch>
        </p:blipFill>
        <p:spPr>
          <a:xfrm>
            <a:off x="4700825" y="1952469"/>
            <a:ext cx="2005400" cy="1504056"/>
          </a:xfrm>
          <a:prstGeom prst="rect">
            <a:avLst/>
          </a:prstGeom>
          <a:noFill/>
          <a:ln>
            <a:noFill/>
          </a:ln>
        </p:spPr>
      </p:pic>
      <p:pic>
        <p:nvPicPr>
          <p:cNvPr id="166" name="Google Shape;166;p24"/>
          <p:cNvPicPr preferRelativeResize="0"/>
          <p:nvPr/>
        </p:nvPicPr>
        <p:blipFill>
          <a:blip r:embed="rId6">
            <a:alphaModFix/>
          </a:blip>
          <a:stretch>
            <a:fillRect/>
          </a:stretch>
        </p:blipFill>
        <p:spPr>
          <a:xfrm>
            <a:off x="6826900" y="1972675"/>
            <a:ext cx="1978467" cy="1483850"/>
          </a:xfrm>
          <a:prstGeom prst="rect">
            <a:avLst/>
          </a:prstGeom>
          <a:noFill/>
          <a:ln>
            <a:noFill/>
          </a:ln>
        </p:spPr>
      </p:pic>
      <p:sp>
        <p:nvSpPr>
          <p:cNvPr id="167" name="Google Shape;167;p24"/>
          <p:cNvSpPr txBox="1"/>
          <p:nvPr/>
        </p:nvSpPr>
        <p:spPr>
          <a:xfrm>
            <a:off x="4700825" y="3474850"/>
            <a:ext cx="428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Ubuntu Mono"/>
                <a:ea typeface="Ubuntu Mono"/>
                <a:cs typeface="Ubuntu Mono"/>
                <a:sym typeface="Ubuntu Mono"/>
              </a:rPr>
              <a:t>Audio Based </a:t>
            </a:r>
            <a:endParaRPr sz="1200">
              <a:solidFill>
                <a:schemeClr val="dk2"/>
              </a:solidFill>
              <a:latin typeface="Ubuntu Mono"/>
              <a:ea typeface="Ubuntu Mono"/>
              <a:cs typeface="Ubuntu Mono"/>
              <a:sym typeface="Ubuntu Mono"/>
            </a:endParaRPr>
          </a:p>
        </p:txBody>
      </p:sp>
      <p:pic>
        <p:nvPicPr>
          <p:cNvPr id="168" name="Google Shape;168;p24"/>
          <p:cNvPicPr preferRelativeResize="0"/>
          <p:nvPr/>
        </p:nvPicPr>
        <p:blipFill>
          <a:blip r:embed="rId7">
            <a:alphaModFix/>
          </a:blip>
          <a:stretch>
            <a:fillRect/>
          </a:stretch>
        </p:blipFill>
        <p:spPr>
          <a:xfrm>
            <a:off x="4757525" y="3844152"/>
            <a:ext cx="1228525" cy="1104025"/>
          </a:xfrm>
          <a:prstGeom prst="rect">
            <a:avLst/>
          </a:prstGeom>
          <a:noFill/>
          <a:ln>
            <a:noFill/>
          </a:ln>
        </p:spPr>
      </p:pic>
      <p:pic>
        <p:nvPicPr>
          <p:cNvPr id="169" name="Google Shape;169;p24" title="Drawing_of_the_word_Wikipedia_transformed_into_a_wav_file_(Coagula_software).wav.mp3">
            <a:hlinkClick r:id="rId8"/>
          </p:cNvPr>
          <p:cNvPicPr preferRelativeResize="0"/>
          <p:nvPr/>
        </p:nvPicPr>
        <p:blipFill>
          <a:blip r:embed="rId9">
            <a:alphaModFix/>
          </a:blip>
          <a:stretch>
            <a:fillRect/>
          </a:stretch>
        </p:blipFill>
        <p:spPr>
          <a:xfrm>
            <a:off x="7823225" y="4128800"/>
            <a:ext cx="457200" cy="45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360725" y="437600"/>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Steganography</a:t>
            </a:r>
            <a:endParaRPr sz="2500">
              <a:latin typeface="Ubuntu Mono"/>
              <a:ea typeface="Ubuntu Mono"/>
              <a:cs typeface="Ubuntu Mono"/>
              <a:sym typeface="Ubuntu Mono"/>
            </a:endParaRPr>
          </a:p>
        </p:txBody>
      </p:sp>
      <p:sp>
        <p:nvSpPr>
          <p:cNvPr id="175" name="Google Shape;175;p25"/>
          <p:cNvSpPr txBox="1"/>
          <p:nvPr/>
        </p:nvSpPr>
        <p:spPr>
          <a:xfrm>
            <a:off x="344000" y="1180313"/>
            <a:ext cx="42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Ubuntu Mono"/>
                <a:ea typeface="Ubuntu Mono"/>
                <a:cs typeface="Ubuntu Mono"/>
                <a:sym typeface="Ubuntu Mono"/>
              </a:rPr>
              <a:t>Is it useful in real life?</a:t>
            </a:r>
            <a:endParaRPr b="1" sz="1800">
              <a:solidFill>
                <a:schemeClr val="dk2"/>
              </a:solidFill>
              <a:latin typeface="Ubuntu Mono"/>
              <a:ea typeface="Ubuntu Mono"/>
              <a:cs typeface="Ubuntu Mono"/>
              <a:sym typeface="Ubuntu Mono"/>
            </a:endParaRPr>
          </a:p>
        </p:txBody>
      </p:sp>
      <p:sp>
        <p:nvSpPr>
          <p:cNvPr id="176" name="Google Shape;176;p25"/>
          <p:cNvSpPr txBox="1"/>
          <p:nvPr/>
        </p:nvSpPr>
        <p:spPr>
          <a:xfrm>
            <a:off x="344000" y="1625700"/>
            <a:ext cx="6581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Yes, sometimes we don’t want to let others know that we are communicating something else</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dk2"/>
              </a:solidFill>
              <a:latin typeface="Century Gothic"/>
              <a:ea typeface="Century Gothic"/>
              <a:cs typeface="Century Gothic"/>
              <a:sym typeface="Century Gothic"/>
            </a:endParaRPr>
          </a:p>
          <a:p>
            <a:pPr indent="-317500" lvl="0" marL="457200" rtl="0" algn="l">
              <a:spcBef>
                <a:spcPts val="0"/>
              </a:spcBef>
              <a:spcAft>
                <a:spcPts val="0"/>
              </a:spcAft>
              <a:buClr>
                <a:schemeClr val="dk2"/>
              </a:buClr>
              <a:buSzPts val="1400"/>
              <a:buFont typeface="Century Gothic"/>
              <a:buAutoNum type="arabicPeriod"/>
            </a:pPr>
            <a:r>
              <a:rPr lang="en">
                <a:solidFill>
                  <a:schemeClr val="dk2"/>
                </a:solidFill>
                <a:latin typeface="Century Gothic"/>
                <a:ea typeface="Century Gothic"/>
                <a:cs typeface="Century Gothic"/>
                <a:sym typeface="Century Gothic"/>
              </a:rPr>
              <a:t>Spying</a:t>
            </a:r>
            <a:endParaRPr>
              <a:solidFill>
                <a:schemeClr val="dk2"/>
              </a:solidFill>
              <a:latin typeface="Century Gothic"/>
              <a:ea typeface="Century Gothic"/>
              <a:cs typeface="Century Gothic"/>
              <a:sym typeface="Century Gothic"/>
            </a:endParaRPr>
          </a:p>
          <a:p>
            <a:pPr indent="-317500" lvl="0" marL="457200" rtl="0" algn="l">
              <a:spcBef>
                <a:spcPts val="0"/>
              </a:spcBef>
              <a:spcAft>
                <a:spcPts val="0"/>
              </a:spcAft>
              <a:buClr>
                <a:schemeClr val="dk2"/>
              </a:buClr>
              <a:buSzPts val="1400"/>
              <a:buFont typeface="Century Gothic"/>
              <a:buAutoNum type="arabicPeriod"/>
            </a:pPr>
            <a:r>
              <a:rPr lang="en">
                <a:solidFill>
                  <a:schemeClr val="dk2"/>
                </a:solidFill>
                <a:latin typeface="Century Gothic"/>
                <a:ea typeface="Century Gothic"/>
                <a:cs typeface="Century Gothic"/>
                <a:sym typeface="Century Gothic"/>
              </a:rPr>
              <a:t>Watermarking Image &amp; Audio</a:t>
            </a:r>
            <a:endParaRPr>
              <a:solidFill>
                <a:schemeClr val="dk2"/>
              </a:solidFill>
              <a:latin typeface="Century Gothic"/>
              <a:ea typeface="Century Gothic"/>
              <a:cs typeface="Century Gothic"/>
              <a:sym typeface="Century Gothic"/>
            </a:endParaRPr>
          </a:p>
        </p:txBody>
      </p:sp>
      <p:sp>
        <p:nvSpPr>
          <p:cNvPr id="177" name="Google Shape;177;p25"/>
          <p:cNvSpPr txBox="1"/>
          <p:nvPr/>
        </p:nvSpPr>
        <p:spPr>
          <a:xfrm>
            <a:off x="344000" y="3230375"/>
            <a:ext cx="53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Sometimes also used in CTF questions</a:t>
            </a:r>
            <a:endParaRPr>
              <a:solidFill>
                <a:schemeClr val="dk2"/>
              </a:solidFill>
              <a:latin typeface="Century Gothic"/>
              <a:ea typeface="Century Gothic"/>
              <a:cs typeface="Century Gothic"/>
              <a:sym typeface="Century Gothic"/>
            </a:endParaRPr>
          </a:p>
        </p:txBody>
      </p:sp>
      <p:sp>
        <p:nvSpPr>
          <p:cNvPr id="178" name="Google Shape;178;p25"/>
          <p:cNvSpPr txBox="1"/>
          <p:nvPr/>
        </p:nvSpPr>
        <p:spPr>
          <a:xfrm>
            <a:off x="344000" y="3602250"/>
            <a:ext cx="727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Fun to solve as a puzzle, not suitable for skill based competition</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360725" y="437600"/>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Security by obfuscation</a:t>
            </a:r>
            <a:endParaRPr sz="2500">
              <a:latin typeface="Ubuntu Mono"/>
              <a:ea typeface="Ubuntu Mono"/>
              <a:cs typeface="Ubuntu Mono"/>
              <a:sym typeface="Ubuntu Mono"/>
            </a:endParaRPr>
          </a:p>
        </p:txBody>
      </p:sp>
      <p:sp>
        <p:nvSpPr>
          <p:cNvPr id="184" name="Google Shape;184;p26"/>
          <p:cNvSpPr txBox="1"/>
          <p:nvPr/>
        </p:nvSpPr>
        <p:spPr>
          <a:xfrm>
            <a:off x="360725" y="1258950"/>
            <a:ext cx="790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Once decryption algorithm discovered, need </a:t>
            </a:r>
            <a:r>
              <a:rPr lang="en" sz="1800">
                <a:solidFill>
                  <a:schemeClr val="dk2"/>
                </a:solidFill>
                <a:latin typeface="Century Gothic"/>
                <a:ea typeface="Century Gothic"/>
                <a:cs typeface="Century Gothic"/>
                <a:sym typeface="Century Gothic"/>
              </a:rPr>
              <a:t>change</a:t>
            </a:r>
            <a:r>
              <a:rPr lang="en" sz="1800">
                <a:solidFill>
                  <a:schemeClr val="dk2"/>
                </a:solidFill>
                <a:latin typeface="Century Gothic"/>
                <a:ea typeface="Century Gothic"/>
                <a:cs typeface="Century Gothic"/>
                <a:sym typeface="Century Gothic"/>
              </a:rPr>
              <a:t> the scheme all together. </a:t>
            </a:r>
            <a:endParaRPr sz="1800">
              <a:solidFill>
                <a:schemeClr val="dk2"/>
              </a:solidFill>
              <a:latin typeface="Century Gothic"/>
              <a:ea typeface="Century Gothic"/>
              <a:cs typeface="Century Gothic"/>
              <a:sym typeface="Century Gothic"/>
            </a:endParaRPr>
          </a:p>
        </p:txBody>
      </p:sp>
      <p:sp>
        <p:nvSpPr>
          <p:cNvPr id="185" name="Google Shape;185;p26"/>
          <p:cNvSpPr txBox="1"/>
          <p:nvPr/>
        </p:nvSpPr>
        <p:spPr>
          <a:xfrm>
            <a:off x="360725" y="2202300"/>
            <a:ext cx="747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Inefficient and difficult to maintain the list of encryption algorithms.</a:t>
            </a:r>
            <a:endParaRPr sz="1800">
              <a:solidFill>
                <a:schemeClr val="dk2"/>
              </a:solidFill>
              <a:latin typeface="Century Gothic"/>
              <a:ea typeface="Century Gothic"/>
              <a:cs typeface="Century Gothic"/>
              <a:sym typeface="Century Gothic"/>
            </a:endParaRPr>
          </a:p>
        </p:txBody>
      </p:sp>
      <p:sp>
        <p:nvSpPr>
          <p:cNvPr id="186" name="Google Shape;186;p26"/>
          <p:cNvSpPr txBox="1"/>
          <p:nvPr/>
        </p:nvSpPr>
        <p:spPr>
          <a:xfrm>
            <a:off x="360725" y="3192900"/>
            <a:ext cx="747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Possibility of all past ciphertexts getting decrypted</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360725" y="437600"/>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New Requirement</a:t>
            </a:r>
            <a:endParaRPr sz="2500">
              <a:latin typeface="Ubuntu Mono"/>
              <a:ea typeface="Ubuntu Mono"/>
              <a:cs typeface="Ubuntu Mono"/>
              <a:sym typeface="Ubuntu Mono"/>
            </a:endParaRPr>
          </a:p>
        </p:txBody>
      </p:sp>
      <p:sp>
        <p:nvSpPr>
          <p:cNvPr id="192" name="Google Shape;192;p27"/>
          <p:cNvSpPr txBox="1"/>
          <p:nvPr/>
        </p:nvSpPr>
        <p:spPr>
          <a:xfrm>
            <a:off x="311700" y="2220225"/>
            <a:ext cx="730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Ubuntu Mono"/>
                <a:ea typeface="Ubuntu Mono"/>
                <a:cs typeface="Ubuntu Mono"/>
                <a:sym typeface="Ubuntu Mono"/>
              </a:rPr>
              <a:t>Kerckhoff's Principle</a:t>
            </a:r>
            <a:endParaRPr b="1" sz="1800">
              <a:solidFill>
                <a:schemeClr val="dk2"/>
              </a:solidFill>
              <a:latin typeface="Ubuntu Mono"/>
              <a:ea typeface="Ubuntu Mono"/>
              <a:cs typeface="Ubuntu Mono"/>
              <a:sym typeface="Ubuntu Mono"/>
            </a:endParaRPr>
          </a:p>
        </p:txBody>
      </p:sp>
      <p:sp>
        <p:nvSpPr>
          <p:cNvPr id="193" name="Google Shape;193;p27"/>
          <p:cNvSpPr txBox="1"/>
          <p:nvPr/>
        </p:nvSpPr>
        <p:spPr>
          <a:xfrm>
            <a:off x="311700" y="2673200"/>
            <a:ext cx="736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 cryptosystem should be secure, even if everything about the system, except the key, is public knowledge. </a:t>
            </a:r>
            <a:endParaRPr sz="1800">
              <a:solidFill>
                <a:schemeClr val="dk2"/>
              </a:solidFill>
              <a:latin typeface="Century Gothic"/>
              <a:ea typeface="Century Gothic"/>
              <a:cs typeface="Century Gothic"/>
              <a:sym typeface="Century Gothic"/>
            </a:endParaRPr>
          </a:p>
        </p:txBody>
      </p:sp>
      <p:sp>
        <p:nvSpPr>
          <p:cNvPr id="194" name="Google Shape;194;p27"/>
          <p:cNvSpPr txBox="1"/>
          <p:nvPr/>
        </p:nvSpPr>
        <p:spPr>
          <a:xfrm>
            <a:off x="327250" y="1173950"/>
            <a:ext cx="781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Instead of hiding the algorithm, we introduce ‘key’ that acts as the hidden component. </a:t>
            </a:r>
            <a:endParaRPr sz="1800">
              <a:solidFill>
                <a:schemeClr val="dk2"/>
              </a:solidFill>
              <a:latin typeface="Century Gothic"/>
              <a:ea typeface="Century Gothic"/>
              <a:cs typeface="Century Gothic"/>
              <a:sym typeface="Century Gothic"/>
            </a:endParaRPr>
          </a:p>
        </p:txBody>
      </p:sp>
      <p:sp>
        <p:nvSpPr>
          <p:cNvPr id="195" name="Google Shape;195;p27"/>
          <p:cNvSpPr txBox="1"/>
          <p:nvPr/>
        </p:nvSpPr>
        <p:spPr>
          <a:xfrm>
            <a:off x="284525" y="3663250"/>
            <a:ext cx="867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Does the schemes that we introduced just now satisfies this property?</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Attempt</a:t>
            </a:r>
            <a:endParaRPr sz="2500">
              <a:latin typeface="Ubuntu Mono"/>
              <a:ea typeface="Ubuntu Mono"/>
              <a:cs typeface="Ubuntu Mono"/>
              <a:sym typeface="Ubuntu Mono"/>
            </a:endParaRPr>
          </a:p>
        </p:txBody>
      </p:sp>
      <p:sp>
        <p:nvSpPr>
          <p:cNvPr id="201" name="Google Shape;201;p28"/>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Ubuntu Mono"/>
                <a:ea typeface="Ubuntu Mono"/>
                <a:cs typeface="Ubuntu Mono"/>
                <a:sym typeface="Ubuntu Mono"/>
              </a:rPr>
              <a:t>Shift Cipher</a:t>
            </a:r>
            <a:endParaRPr b="1" sz="1800">
              <a:solidFill>
                <a:schemeClr val="dk2"/>
              </a:solidFill>
              <a:latin typeface="Ubuntu Mono"/>
              <a:ea typeface="Ubuntu Mono"/>
              <a:cs typeface="Ubuntu Mono"/>
              <a:sym typeface="Ubuntu Mono"/>
            </a:endParaRPr>
          </a:p>
        </p:txBody>
      </p:sp>
      <p:sp>
        <p:nvSpPr>
          <p:cNvPr id="202" name="Google Shape;202;p28"/>
          <p:cNvSpPr txBox="1"/>
          <p:nvPr/>
        </p:nvSpPr>
        <p:spPr>
          <a:xfrm>
            <a:off x="444400" y="180512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03" name="Google Shape;203;p28"/>
          <p:cNvSpPr txBox="1"/>
          <p:nvPr/>
        </p:nvSpPr>
        <p:spPr>
          <a:xfrm>
            <a:off x="280125" y="171702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Our key is one number from the set</a:t>
            </a:r>
            <a:endParaRPr sz="1800">
              <a:solidFill>
                <a:schemeClr val="dk2"/>
              </a:solidFill>
              <a:latin typeface="Century Gothic"/>
              <a:ea typeface="Century Gothic"/>
              <a:cs typeface="Century Gothic"/>
              <a:sym typeface="Century Gothic"/>
            </a:endParaRPr>
          </a:p>
        </p:txBody>
      </p:sp>
      <p:pic>
        <p:nvPicPr>
          <p:cNvPr id="204" name="Google Shape;204;p28"/>
          <p:cNvPicPr preferRelativeResize="0"/>
          <p:nvPr/>
        </p:nvPicPr>
        <p:blipFill>
          <a:blip r:embed="rId3">
            <a:alphaModFix/>
          </a:blip>
          <a:stretch>
            <a:fillRect/>
          </a:stretch>
        </p:blipFill>
        <p:spPr>
          <a:xfrm>
            <a:off x="4438975" y="1717025"/>
            <a:ext cx="2564394" cy="461700"/>
          </a:xfrm>
          <a:prstGeom prst="rect">
            <a:avLst/>
          </a:prstGeom>
          <a:noFill/>
          <a:ln>
            <a:noFill/>
          </a:ln>
        </p:spPr>
      </p:pic>
      <p:sp>
        <p:nvSpPr>
          <p:cNvPr id="205" name="Google Shape;205;p28"/>
          <p:cNvSpPr txBox="1"/>
          <p:nvPr/>
        </p:nvSpPr>
        <p:spPr>
          <a:xfrm>
            <a:off x="311700" y="2492250"/>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Shift the alphabets by our key</a:t>
            </a:r>
            <a:endParaRPr sz="1800">
              <a:solidFill>
                <a:schemeClr val="dk2"/>
              </a:solidFill>
              <a:latin typeface="Century Gothic"/>
              <a:ea typeface="Century Gothic"/>
              <a:cs typeface="Century Gothic"/>
              <a:sym typeface="Century Gothic"/>
            </a:endParaRPr>
          </a:p>
        </p:txBody>
      </p:sp>
      <p:pic>
        <p:nvPicPr>
          <p:cNvPr id="206" name="Google Shape;206;p28"/>
          <p:cNvPicPr preferRelativeResize="0"/>
          <p:nvPr/>
        </p:nvPicPr>
        <p:blipFill>
          <a:blip r:embed="rId4">
            <a:alphaModFix/>
          </a:blip>
          <a:stretch>
            <a:fillRect/>
          </a:stretch>
        </p:blipFill>
        <p:spPr>
          <a:xfrm>
            <a:off x="444400" y="3133525"/>
            <a:ext cx="877550" cy="1726650"/>
          </a:xfrm>
          <a:prstGeom prst="rect">
            <a:avLst/>
          </a:prstGeom>
          <a:noFill/>
          <a:ln>
            <a:noFill/>
          </a:ln>
        </p:spPr>
      </p:pic>
      <p:pic>
        <p:nvPicPr>
          <p:cNvPr id="207" name="Google Shape;207;p28"/>
          <p:cNvPicPr preferRelativeResize="0"/>
          <p:nvPr/>
        </p:nvPicPr>
        <p:blipFill>
          <a:blip r:embed="rId5">
            <a:alphaModFix/>
          </a:blip>
          <a:stretch>
            <a:fillRect/>
          </a:stretch>
        </p:blipFill>
        <p:spPr>
          <a:xfrm>
            <a:off x="3870500" y="2585276"/>
            <a:ext cx="877550" cy="275649"/>
          </a:xfrm>
          <a:prstGeom prst="rect">
            <a:avLst/>
          </a:prstGeom>
          <a:noFill/>
          <a:ln>
            <a:noFill/>
          </a:ln>
        </p:spPr>
      </p:pic>
      <p:pic>
        <p:nvPicPr>
          <p:cNvPr id="208" name="Google Shape;208;p28"/>
          <p:cNvPicPr preferRelativeResize="0"/>
          <p:nvPr/>
        </p:nvPicPr>
        <p:blipFill>
          <a:blip r:embed="rId6">
            <a:alphaModFix/>
          </a:blip>
          <a:stretch>
            <a:fillRect/>
          </a:stretch>
        </p:blipFill>
        <p:spPr>
          <a:xfrm>
            <a:off x="3342625" y="3343675"/>
            <a:ext cx="1828816" cy="211730"/>
          </a:xfrm>
          <a:prstGeom prst="rect">
            <a:avLst/>
          </a:prstGeom>
          <a:noFill/>
          <a:ln>
            <a:noFill/>
          </a:ln>
        </p:spPr>
      </p:pic>
      <p:pic>
        <p:nvPicPr>
          <p:cNvPr id="209" name="Google Shape;209;p28"/>
          <p:cNvPicPr preferRelativeResize="0"/>
          <p:nvPr/>
        </p:nvPicPr>
        <p:blipFill>
          <a:blip r:embed="rId7">
            <a:alphaModFix/>
          </a:blip>
          <a:stretch>
            <a:fillRect/>
          </a:stretch>
        </p:blipFill>
        <p:spPr>
          <a:xfrm>
            <a:off x="3342625" y="4033843"/>
            <a:ext cx="1828825" cy="287657"/>
          </a:xfrm>
          <a:prstGeom prst="rect">
            <a:avLst/>
          </a:prstGeom>
          <a:noFill/>
          <a:ln>
            <a:noFill/>
          </a:ln>
        </p:spPr>
      </p:pic>
      <p:cxnSp>
        <p:nvCxnSpPr>
          <p:cNvPr id="210" name="Google Shape;210;p28"/>
          <p:cNvCxnSpPr/>
          <p:nvPr/>
        </p:nvCxnSpPr>
        <p:spPr>
          <a:xfrm>
            <a:off x="4257037" y="3708415"/>
            <a:ext cx="0" cy="2436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8"/>
          <p:cNvSpPr txBox="1"/>
          <p:nvPr/>
        </p:nvSpPr>
        <p:spPr>
          <a:xfrm>
            <a:off x="5971250" y="2953950"/>
            <a:ext cx="138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Problems?</a:t>
            </a:r>
            <a:endParaRPr sz="1800">
              <a:solidFill>
                <a:schemeClr val="dk2"/>
              </a:solidFill>
              <a:latin typeface="Century Gothic"/>
              <a:ea typeface="Century Gothic"/>
              <a:cs typeface="Century Gothic"/>
              <a:sym typeface="Century Gothic"/>
            </a:endParaRPr>
          </a:p>
        </p:txBody>
      </p:sp>
      <p:pic>
        <p:nvPicPr>
          <p:cNvPr id="212" name="Google Shape;212;p28"/>
          <p:cNvPicPr preferRelativeResize="0"/>
          <p:nvPr/>
        </p:nvPicPr>
        <p:blipFill>
          <a:blip r:embed="rId8">
            <a:alphaModFix/>
          </a:blip>
          <a:stretch>
            <a:fillRect/>
          </a:stretch>
        </p:blipFill>
        <p:spPr>
          <a:xfrm>
            <a:off x="7351550" y="657950"/>
            <a:ext cx="1651583" cy="42022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Attempt</a:t>
            </a:r>
            <a:endParaRPr sz="2500">
              <a:latin typeface="Ubuntu Mono"/>
              <a:ea typeface="Ubuntu Mono"/>
              <a:cs typeface="Ubuntu Mono"/>
              <a:sym typeface="Ubuntu Mono"/>
            </a:endParaRPr>
          </a:p>
        </p:txBody>
      </p:sp>
      <p:sp>
        <p:nvSpPr>
          <p:cNvPr id="218" name="Google Shape;218;p29"/>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Ubuntu Mono"/>
                <a:ea typeface="Ubuntu Mono"/>
                <a:cs typeface="Ubuntu Mono"/>
                <a:sym typeface="Ubuntu Mono"/>
              </a:rPr>
              <a:t>Substitution Cipher</a:t>
            </a:r>
            <a:endParaRPr b="1" sz="1800">
              <a:solidFill>
                <a:schemeClr val="dk2"/>
              </a:solidFill>
              <a:latin typeface="Ubuntu Mono"/>
              <a:ea typeface="Ubuntu Mono"/>
              <a:cs typeface="Ubuntu Mono"/>
              <a:sym typeface="Ubuntu Mono"/>
            </a:endParaRPr>
          </a:p>
        </p:txBody>
      </p:sp>
      <p:sp>
        <p:nvSpPr>
          <p:cNvPr id="219" name="Google Shape;219;p29"/>
          <p:cNvSpPr txBox="1"/>
          <p:nvPr/>
        </p:nvSpPr>
        <p:spPr>
          <a:xfrm>
            <a:off x="444400" y="180512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20" name="Google Shape;220;p29"/>
          <p:cNvSpPr txBox="1"/>
          <p:nvPr/>
        </p:nvSpPr>
        <p:spPr>
          <a:xfrm>
            <a:off x="280125" y="171702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Pick a random permutation of alphabets</a:t>
            </a:r>
            <a:endParaRPr sz="1800">
              <a:solidFill>
                <a:schemeClr val="dk2"/>
              </a:solidFill>
              <a:latin typeface="Century Gothic"/>
              <a:ea typeface="Century Gothic"/>
              <a:cs typeface="Century Gothic"/>
              <a:sym typeface="Century Gothic"/>
            </a:endParaRPr>
          </a:p>
        </p:txBody>
      </p:sp>
      <p:pic>
        <p:nvPicPr>
          <p:cNvPr id="221" name="Google Shape;221;p29"/>
          <p:cNvPicPr preferRelativeResize="0"/>
          <p:nvPr/>
        </p:nvPicPr>
        <p:blipFill>
          <a:blip r:embed="rId3">
            <a:alphaModFix/>
          </a:blip>
          <a:stretch>
            <a:fillRect/>
          </a:stretch>
        </p:blipFill>
        <p:spPr>
          <a:xfrm>
            <a:off x="373375" y="2178175"/>
            <a:ext cx="5145225" cy="361247"/>
          </a:xfrm>
          <a:prstGeom prst="rect">
            <a:avLst/>
          </a:prstGeom>
          <a:noFill/>
          <a:ln>
            <a:noFill/>
          </a:ln>
        </p:spPr>
      </p:pic>
      <p:pic>
        <p:nvPicPr>
          <p:cNvPr id="222" name="Google Shape;222;p29"/>
          <p:cNvPicPr preferRelativeResize="0"/>
          <p:nvPr/>
        </p:nvPicPr>
        <p:blipFill>
          <a:blip r:embed="rId4">
            <a:alphaModFix/>
          </a:blip>
          <a:stretch>
            <a:fillRect/>
          </a:stretch>
        </p:blipFill>
        <p:spPr>
          <a:xfrm>
            <a:off x="375938" y="3149025"/>
            <a:ext cx="5140100" cy="361250"/>
          </a:xfrm>
          <a:prstGeom prst="rect">
            <a:avLst/>
          </a:prstGeom>
          <a:noFill/>
          <a:ln>
            <a:noFill/>
          </a:ln>
        </p:spPr>
      </p:pic>
      <p:sp>
        <p:nvSpPr>
          <p:cNvPr id="223" name="Google Shape;223;p29"/>
          <p:cNvSpPr txBox="1"/>
          <p:nvPr/>
        </p:nvSpPr>
        <p:spPr>
          <a:xfrm>
            <a:off x="311700" y="3584575"/>
            <a:ext cx="884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Substitute the alphabets according to the </a:t>
            </a:r>
            <a:r>
              <a:rPr lang="en" sz="1800">
                <a:solidFill>
                  <a:schemeClr val="dk2"/>
                </a:solidFill>
                <a:latin typeface="Century Gothic"/>
                <a:ea typeface="Century Gothic"/>
                <a:cs typeface="Century Gothic"/>
                <a:sym typeface="Century Gothic"/>
              </a:rPr>
              <a:t>permuted</a:t>
            </a:r>
            <a:r>
              <a:rPr lang="en" sz="1800">
                <a:solidFill>
                  <a:schemeClr val="dk2"/>
                </a:solidFill>
                <a:latin typeface="Century Gothic"/>
                <a:ea typeface="Century Gothic"/>
                <a:cs typeface="Century Gothic"/>
                <a:sym typeface="Century Gothic"/>
              </a:rPr>
              <a:t> alphabets</a:t>
            </a:r>
            <a:endParaRPr sz="1800">
              <a:solidFill>
                <a:schemeClr val="dk2"/>
              </a:solidFill>
              <a:latin typeface="Century Gothic"/>
              <a:ea typeface="Century Gothic"/>
              <a:cs typeface="Century Gothic"/>
              <a:sym typeface="Century Gothic"/>
            </a:endParaRPr>
          </a:p>
        </p:txBody>
      </p:sp>
      <p:cxnSp>
        <p:nvCxnSpPr>
          <p:cNvPr id="224" name="Google Shape;224;p29"/>
          <p:cNvCxnSpPr/>
          <p:nvPr/>
        </p:nvCxnSpPr>
        <p:spPr>
          <a:xfrm rot="10800000">
            <a:off x="2945988" y="2653722"/>
            <a:ext cx="0" cy="381000"/>
          </a:xfrm>
          <a:prstGeom prst="straightConnector1">
            <a:avLst/>
          </a:prstGeom>
          <a:noFill/>
          <a:ln cap="flat" cmpd="sng" w="9525">
            <a:solidFill>
              <a:schemeClr val="dk2"/>
            </a:solidFill>
            <a:prstDash val="solid"/>
            <a:round/>
            <a:headEnd len="med" w="med" type="none"/>
            <a:tailEnd len="med" w="med" type="triangle"/>
          </a:ln>
        </p:spPr>
      </p:cxnSp>
      <p:pic>
        <p:nvPicPr>
          <p:cNvPr id="225" name="Google Shape;225;p29"/>
          <p:cNvPicPr preferRelativeResize="0"/>
          <p:nvPr/>
        </p:nvPicPr>
        <p:blipFill>
          <a:blip r:embed="rId5">
            <a:alphaModFix/>
          </a:blip>
          <a:stretch>
            <a:fillRect/>
          </a:stretch>
        </p:blipFill>
        <p:spPr>
          <a:xfrm>
            <a:off x="444400" y="4196775"/>
            <a:ext cx="1311632" cy="381000"/>
          </a:xfrm>
          <a:prstGeom prst="rect">
            <a:avLst/>
          </a:prstGeom>
          <a:noFill/>
          <a:ln>
            <a:noFill/>
          </a:ln>
        </p:spPr>
      </p:pic>
      <p:pic>
        <p:nvPicPr>
          <p:cNvPr id="226" name="Google Shape;226;p29"/>
          <p:cNvPicPr preferRelativeResize="0"/>
          <p:nvPr/>
        </p:nvPicPr>
        <p:blipFill>
          <a:blip r:embed="rId6">
            <a:alphaModFix/>
          </a:blip>
          <a:stretch>
            <a:fillRect/>
          </a:stretch>
        </p:blipFill>
        <p:spPr>
          <a:xfrm>
            <a:off x="2213075" y="4161525"/>
            <a:ext cx="1465836" cy="36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Substitution Cipher</a:t>
            </a:r>
            <a:endParaRPr sz="2500">
              <a:latin typeface="Ubuntu Mono"/>
              <a:ea typeface="Ubuntu Mono"/>
              <a:cs typeface="Ubuntu Mono"/>
              <a:sym typeface="Ubuntu Mono"/>
            </a:endParaRPr>
          </a:p>
        </p:txBody>
      </p:sp>
      <p:sp>
        <p:nvSpPr>
          <p:cNvPr id="232" name="Google Shape;232;p30"/>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Ubuntu Mono"/>
              <a:ea typeface="Ubuntu Mono"/>
              <a:cs typeface="Ubuntu Mono"/>
              <a:sym typeface="Ubuntu Mono"/>
            </a:endParaRPr>
          </a:p>
        </p:txBody>
      </p:sp>
      <p:sp>
        <p:nvSpPr>
          <p:cNvPr id="233" name="Google Shape;233;p30"/>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34" name="Google Shape;234;p30"/>
          <p:cNvSpPr txBox="1"/>
          <p:nvPr/>
        </p:nvSpPr>
        <p:spPr>
          <a:xfrm>
            <a:off x="409175" y="1311800"/>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235" name="Google Shape;235;p30"/>
          <p:cNvPicPr preferRelativeResize="0"/>
          <p:nvPr/>
        </p:nvPicPr>
        <p:blipFill>
          <a:blip r:embed="rId3">
            <a:alphaModFix/>
          </a:blip>
          <a:stretch>
            <a:fillRect/>
          </a:stretch>
        </p:blipFill>
        <p:spPr>
          <a:xfrm>
            <a:off x="152400" y="1305000"/>
            <a:ext cx="8839204" cy="2533502"/>
          </a:xfrm>
          <a:prstGeom prst="rect">
            <a:avLst/>
          </a:prstGeom>
          <a:noFill/>
          <a:ln>
            <a:noFill/>
          </a:ln>
        </p:spPr>
      </p:pic>
      <p:sp>
        <p:nvSpPr>
          <p:cNvPr id="236" name="Google Shape;236;p30"/>
          <p:cNvSpPr txBox="1"/>
          <p:nvPr/>
        </p:nvSpPr>
        <p:spPr>
          <a:xfrm>
            <a:off x="311700" y="4007425"/>
            <a:ext cx="673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How many possible key (</a:t>
            </a:r>
            <a:r>
              <a:rPr lang="en" sz="1800">
                <a:solidFill>
                  <a:schemeClr val="dk2"/>
                </a:solidFill>
                <a:latin typeface="Century Gothic"/>
                <a:ea typeface="Century Gothic"/>
                <a:cs typeface="Century Gothic"/>
                <a:sym typeface="Century Gothic"/>
              </a:rPr>
              <a:t>permutations)</a:t>
            </a:r>
            <a:r>
              <a:rPr lang="en" sz="1800">
                <a:solidFill>
                  <a:schemeClr val="dk2"/>
                </a:solidFill>
                <a:latin typeface="Century Gothic"/>
                <a:ea typeface="Century Gothic"/>
                <a:cs typeface="Century Gothic"/>
                <a:sym typeface="Century Gothic"/>
              </a:rPr>
              <a:t> are there?</a:t>
            </a:r>
            <a:endParaRPr sz="1800">
              <a:solidFill>
                <a:schemeClr val="dk2"/>
              </a:solidFill>
              <a:latin typeface="Century Gothic"/>
              <a:ea typeface="Century Gothic"/>
              <a:cs typeface="Century Gothic"/>
              <a:sym typeface="Century Gothic"/>
            </a:endParaRPr>
          </a:p>
        </p:txBody>
      </p:sp>
      <p:pic>
        <p:nvPicPr>
          <p:cNvPr id="237" name="Google Shape;237;p30"/>
          <p:cNvPicPr preferRelativeResize="0"/>
          <p:nvPr/>
        </p:nvPicPr>
        <p:blipFill>
          <a:blip r:embed="rId4">
            <a:alphaModFix/>
          </a:blip>
          <a:stretch>
            <a:fillRect/>
          </a:stretch>
        </p:blipFill>
        <p:spPr>
          <a:xfrm>
            <a:off x="409175" y="4533425"/>
            <a:ext cx="6739501" cy="3134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Substitution Cipher</a:t>
            </a:r>
            <a:endParaRPr sz="2500">
              <a:latin typeface="Ubuntu Mono"/>
              <a:ea typeface="Ubuntu Mono"/>
              <a:cs typeface="Ubuntu Mono"/>
              <a:sym typeface="Ubuntu Mono"/>
            </a:endParaRPr>
          </a:p>
        </p:txBody>
      </p:sp>
      <p:sp>
        <p:nvSpPr>
          <p:cNvPr id="243" name="Google Shape;243;p31"/>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Ubuntu Mono"/>
              <a:ea typeface="Ubuntu Mono"/>
              <a:cs typeface="Ubuntu Mono"/>
              <a:sym typeface="Ubuntu Mono"/>
            </a:endParaRPr>
          </a:p>
        </p:txBody>
      </p:sp>
      <p:sp>
        <p:nvSpPr>
          <p:cNvPr id="244" name="Google Shape;244;p31"/>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45" name="Google Shape;245;p31"/>
          <p:cNvSpPr txBox="1"/>
          <p:nvPr/>
        </p:nvSpPr>
        <p:spPr>
          <a:xfrm>
            <a:off x="315350" y="1253225"/>
            <a:ext cx="5074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Simple and efficient with large keyspace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Any problems?</a:t>
            </a:r>
            <a:endParaRPr sz="1800">
              <a:solidFill>
                <a:schemeClr val="dk2"/>
              </a:solidFill>
              <a:latin typeface="Century Gothic"/>
              <a:ea typeface="Century Gothic"/>
              <a:cs typeface="Century Gothic"/>
              <a:sym typeface="Century Gothic"/>
            </a:endParaRPr>
          </a:p>
        </p:txBody>
      </p:sp>
      <p:pic>
        <p:nvPicPr>
          <p:cNvPr id="246" name="Google Shape;246;p31"/>
          <p:cNvPicPr preferRelativeResize="0"/>
          <p:nvPr/>
        </p:nvPicPr>
        <p:blipFill>
          <a:blip r:embed="rId3">
            <a:alphaModFix/>
          </a:blip>
          <a:stretch>
            <a:fillRect/>
          </a:stretch>
        </p:blipFill>
        <p:spPr>
          <a:xfrm>
            <a:off x="2261650" y="1838350"/>
            <a:ext cx="6269325" cy="3116301"/>
          </a:xfrm>
          <a:prstGeom prst="rect">
            <a:avLst/>
          </a:prstGeom>
          <a:noFill/>
          <a:ln>
            <a:noFill/>
          </a:ln>
        </p:spPr>
      </p:pic>
      <p:sp>
        <p:nvSpPr>
          <p:cNvPr id="247" name="Google Shape;247;p31"/>
          <p:cNvSpPr txBox="1"/>
          <p:nvPr/>
        </p:nvSpPr>
        <p:spPr>
          <a:xfrm>
            <a:off x="315350" y="2398950"/>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Frequency of words</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Is not changed</a:t>
            </a:r>
            <a:endParaRPr>
              <a:solidFill>
                <a:schemeClr val="dk2"/>
              </a:solidFill>
              <a:latin typeface="Century Gothic"/>
              <a:ea typeface="Century Gothic"/>
              <a:cs typeface="Century Gothic"/>
              <a:sym typeface="Century Gothic"/>
            </a:endParaRPr>
          </a:p>
        </p:txBody>
      </p:sp>
      <p:sp>
        <p:nvSpPr>
          <p:cNvPr id="248" name="Google Shape;248;p31"/>
          <p:cNvSpPr txBox="1"/>
          <p:nvPr/>
        </p:nvSpPr>
        <p:spPr>
          <a:xfrm>
            <a:off x="315350" y="3144475"/>
            <a:ext cx="403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For a three letter word</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It is very likely to be ‘the’</a:t>
            </a:r>
            <a:endParaRPr>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Ubuntu Mono"/>
                <a:ea typeface="Ubuntu Mono"/>
                <a:cs typeface="Ubuntu Mono"/>
                <a:sym typeface="Ubuntu Mono"/>
              </a:rPr>
              <a:t>This sharing</a:t>
            </a:r>
            <a:endParaRPr>
              <a:latin typeface="Ubuntu Mono"/>
              <a:ea typeface="Ubuntu Mono"/>
              <a:cs typeface="Ubuntu Mono"/>
              <a:sym typeface="Ubuntu Mono"/>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Century Gothic"/>
              <a:buChar char="-"/>
            </a:pPr>
            <a:r>
              <a:rPr lang="en">
                <a:latin typeface="Century Gothic"/>
                <a:ea typeface="Century Gothic"/>
                <a:cs typeface="Century Gothic"/>
                <a:sym typeface="Century Gothic"/>
              </a:rPr>
              <a:t>Evolution of Cryptography</a:t>
            </a:r>
            <a:endParaRPr>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a:latin typeface="Century Gothic"/>
                <a:ea typeface="Century Gothic"/>
                <a:cs typeface="Century Gothic"/>
                <a:sym typeface="Century Gothic"/>
              </a:rPr>
              <a:t>Cryptanalysis old cryptography</a:t>
            </a:r>
            <a:endParaRPr>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
                <a:latin typeface="Century Gothic"/>
                <a:ea typeface="Century Gothic"/>
                <a:cs typeface="Century Gothic"/>
                <a:sym typeface="Century Gothic"/>
              </a:rPr>
              <a:t>Understanding the insights of modern crypto</a:t>
            </a:r>
            <a:endParaRPr>
              <a:latin typeface="Century Gothic"/>
              <a:ea typeface="Century Gothic"/>
              <a:cs typeface="Century Gothic"/>
              <a:sym typeface="Century Gothic"/>
            </a:endParaRPr>
          </a:p>
          <a:p>
            <a:pPr indent="0" lvl="0" marL="0" rtl="0" algn="l">
              <a:spcBef>
                <a:spcPts val="1200"/>
              </a:spcBef>
              <a:spcAft>
                <a:spcPts val="0"/>
              </a:spcAft>
              <a:buNone/>
            </a:pPr>
            <a:r>
              <a:t/>
            </a:r>
            <a:endParaRPr>
              <a:latin typeface="Century Gothic"/>
              <a:ea typeface="Century Gothic"/>
              <a:cs typeface="Century Gothic"/>
              <a:sym typeface="Century Gothic"/>
            </a:endParaRPr>
          </a:p>
          <a:p>
            <a:pPr indent="0" lvl="0" marL="0" rtl="0" algn="l">
              <a:spcBef>
                <a:spcPts val="1200"/>
              </a:spcBef>
              <a:spcAft>
                <a:spcPts val="0"/>
              </a:spcAft>
              <a:buNone/>
            </a:pPr>
            <a:r>
              <a:t/>
            </a:r>
            <a:endParaRPr>
              <a:latin typeface="Century Gothic"/>
              <a:ea typeface="Century Gothic"/>
              <a:cs typeface="Century Gothic"/>
              <a:sym typeface="Century Gothic"/>
            </a:endParaRPr>
          </a:p>
          <a:p>
            <a:pPr indent="0" lvl="0" marL="0" rtl="0" algn="l">
              <a:spcBef>
                <a:spcPts val="1200"/>
              </a:spcBef>
              <a:spcAft>
                <a:spcPts val="1200"/>
              </a:spcAft>
              <a:buNone/>
            </a:pPr>
            <a:r>
              <a:t/>
            </a:r>
            <a:endParaRPr>
              <a:latin typeface="Century Gothic"/>
              <a:ea typeface="Century Gothic"/>
              <a:cs typeface="Century Gothic"/>
              <a:sym typeface="Century Gothic"/>
            </a:endParaRPr>
          </a:p>
        </p:txBody>
      </p:sp>
      <p:sp>
        <p:nvSpPr>
          <p:cNvPr id="62" name="Google Shape;62;p14"/>
          <p:cNvSpPr txBox="1"/>
          <p:nvPr/>
        </p:nvSpPr>
        <p:spPr>
          <a:xfrm>
            <a:off x="311700" y="2913675"/>
            <a:ext cx="79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We will not go deep into the mechanism of modern scheme like AES</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Substitution Cipher</a:t>
            </a:r>
            <a:endParaRPr sz="2500">
              <a:latin typeface="Ubuntu Mono"/>
              <a:ea typeface="Ubuntu Mono"/>
              <a:cs typeface="Ubuntu Mono"/>
              <a:sym typeface="Ubuntu Mono"/>
            </a:endParaRPr>
          </a:p>
        </p:txBody>
      </p:sp>
      <p:sp>
        <p:nvSpPr>
          <p:cNvPr id="254" name="Google Shape;254;p32"/>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Ubuntu Mono"/>
              <a:ea typeface="Ubuntu Mono"/>
              <a:cs typeface="Ubuntu Mono"/>
              <a:sym typeface="Ubuntu Mono"/>
            </a:endParaRPr>
          </a:p>
        </p:txBody>
      </p:sp>
      <p:sp>
        <p:nvSpPr>
          <p:cNvPr id="255" name="Google Shape;255;p32"/>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56" name="Google Shape;256;p32"/>
          <p:cNvSpPr txBox="1"/>
          <p:nvPr/>
        </p:nvSpPr>
        <p:spPr>
          <a:xfrm>
            <a:off x="311700" y="11354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Frequency of Letter</a:t>
            </a:r>
            <a:endParaRPr sz="1800">
              <a:solidFill>
                <a:schemeClr val="dk2"/>
              </a:solidFill>
              <a:latin typeface="Century Gothic"/>
              <a:ea typeface="Century Gothic"/>
              <a:cs typeface="Century Gothic"/>
              <a:sym typeface="Century Gothic"/>
            </a:endParaRPr>
          </a:p>
        </p:txBody>
      </p:sp>
      <p:pic>
        <p:nvPicPr>
          <p:cNvPr id="257" name="Google Shape;257;p32"/>
          <p:cNvPicPr preferRelativeResize="0"/>
          <p:nvPr/>
        </p:nvPicPr>
        <p:blipFill>
          <a:blip r:embed="rId3">
            <a:alphaModFix/>
          </a:blip>
          <a:stretch>
            <a:fillRect/>
          </a:stretch>
        </p:blipFill>
        <p:spPr>
          <a:xfrm>
            <a:off x="397575" y="1714925"/>
            <a:ext cx="3904719" cy="3123775"/>
          </a:xfrm>
          <a:prstGeom prst="rect">
            <a:avLst/>
          </a:prstGeom>
          <a:noFill/>
          <a:ln>
            <a:noFill/>
          </a:ln>
        </p:spPr>
      </p:pic>
      <p:sp>
        <p:nvSpPr>
          <p:cNvPr id="258" name="Google Shape;258;p32"/>
          <p:cNvSpPr txBox="1"/>
          <p:nvPr/>
        </p:nvSpPr>
        <p:spPr>
          <a:xfrm>
            <a:off x="4686450" y="1714925"/>
            <a:ext cx="3348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‘e’ is the most common letter in english. </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We can predict which letter </a:t>
            </a:r>
            <a:r>
              <a:rPr lang="en">
                <a:solidFill>
                  <a:schemeClr val="dk2"/>
                </a:solidFill>
                <a:latin typeface="Century Gothic"/>
                <a:ea typeface="Century Gothic"/>
                <a:cs typeface="Century Gothic"/>
                <a:sym typeface="Century Gothic"/>
              </a:rPr>
              <a:t>substitutes ‘e’ by counting the frequency of letter in the ciphertext </a:t>
            </a:r>
            <a:r>
              <a:rPr lang="en">
                <a:solidFill>
                  <a:schemeClr val="dk2"/>
                </a:solidFill>
                <a:latin typeface="Century Gothic"/>
                <a:ea typeface="Century Gothic"/>
                <a:cs typeface="Century Gothic"/>
                <a:sym typeface="Century Gothic"/>
              </a:rPr>
              <a:t> </a:t>
            </a:r>
            <a:endParaRPr>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Substitution Cipher</a:t>
            </a:r>
            <a:endParaRPr sz="2500">
              <a:latin typeface="Ubuntu Mono"/>
              <a:ea typeface="Ubuntu Mono"/>
              <a:cs typeface="Ubuntu Mono"/>
              <a:sym typeface="Ubuntu Mono"/>
            </a:endParaRPr>
          </a:p>
        </p:txBody>
      </p:sp>
      <p:sp>
        <p:nvSpPr>
          <p:cNvPr id="264" name="Google Shape;264;p33"/>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Ubuntu Mono"/>
              <a:ea typeface="Ubuntu Mono"/>
              <a:cs typeface="Ubuntu Mono"/>
              <a:sym typeface="Ubuntu Mono"/>
            </a:endParaRPr>
          </a:p>
        </p:txBody>
      </p:sp>
      <p:sp>
        <p:nvSpPr>
          <p:cNvPr id="265" name="Google Shape;265;p33"/>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66" name="Google Shape;266;p33"/>
          <p:cNvSpPr txBox="1"/>
          <p:nvPr/>
        </p:nvSpPr>
        <p:spPr>
          <a:xfrm>
            <a:off x="311700" y="10592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Demo</a:t>
            </a:r>
            <a:endParaRPr sz="1800">
              <a:solidFill>
                <a:schemeClr val="dk2"/>
              </a:solidFill>
              <a:latin typeface="Ubuntu Mono"/>
              <a:ea typeface="Ubuntu Mono"/>
              <a:cs typeface="Ubuntu Mono"/>
              <a:sym typeface="Ubuntu Mono"/>
            </a:endParaRPr>
          </a:p>
        </p:txBody>
      </p:sp>
      <p:sp>
        <p:nvSpPr>
          <p:cNvPr id="267" name="Google Shape;267;p33"/>
          <p:cNvSpPr txBox="1"/>
          <p:nvPr/>
        </p:nvSpPr>
        <p:spPr>
          <a:xfrm>
            <a:off x="311700" y="1562525"/>
            <a:ext cx="85818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2"/>
                </a:solidFill>
                <a:latin typeface="Century Gothic"/>
                <a:ea typeface="Century Gothic"/>
                <a:cs typeface="Century Gothic"/>
                <a:sym typeface="Century Gothic"/>
              </a:rPr>
              <a:t>P Crhqa pbj Dvbjtctvba pshrrqrbc pdca pa p nrspn dvbchpdc ircfrrb xvk (cor dvqupbx) pbj cor karh. Tc'a forhr xvk qptbcptb xvkh htsoca cv rwdnkjr karha ghvq xvkh puu tb cor rmrbc copc corx pikar xvkh friatcr/puu, arc vkc cor hknra gvh katbs xvkh arhmtdr pbj bvcr vcorh tquvhcpbc jrcptna pbj jtadnptqrha.</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a:solidFill>
                  <a:schemeClr val="dk2"/>
                </a:solidFill>
                <a:latin typeface="Century Gothic"/>
                <a:ea typeface="Century Gothic"/>
                <a:cs typeface="Century Gothic"/>
                <a:sym typeface="Century Gothic"/>
              </a:rPr>
              <a:t>Opmtbs p Crhqa pbj Dvbjtctvba pshrrqrbc ta dvqunrcrnx vuctvbpn. Bv npfa hrekthr xvk cv opmr vbr. Bvc rmrb cor akurh-achtdc pbj ftjr-hrpdotbs Srbrhpn Jpcp Uhvcrdctvb Hrsknpctvb (SJUH).</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a:solidFill>
                  <a:schemeClr val="dk2"/>
                </a:solidFill>
                <a:latin typeface="Century Gothic"/>
                <a:ea typeface="Century Gothic"/>
                <a:cs typeface="Century Gothic"/>
                <a:sym typeface="Century Gothic"/>
              </a:rPr>
              <a:t>Xvkh Crhqa pbj Dvbjtctvba pshrrqrbc ftnn ir kbtekrnx xvkha. Fotnr avqr dnpkara phr acpbjphj pbj dvqqvbnx arrb tb uhrccx qkdo rmrhx Crhqa pbj Dvbjtctvba pshrrqrbc, tc'a ku cv xvk cv arc cor hknra pbj sktjrntbra copc cor karh qkac pshrr cv.</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
                <a:solidFill>
                  <a:schemeClr val="dk2"/>
                </a:solidFill>
                <a:latin typeface="Century Gothic"/>
                <a:ea typeface="Century Gothic"/>
                <a:cs typeface="Century Gothic"/>
                <a:sym typeface="Century Gothic"/>
              </a:rPr>
              <a:t>Crhqa pbj Dvbjtctvba pshrrqrbca phr pnav lbvfb pa Crhqa vg Arhmtdr vh Crhqa vg Kar pshrrqrbca. Corar crhqa phr tbcrhdopbsrpinr, uhpdctdpnnx aurpltbs. Qvhr hphrnx, tc qpx ir dpnnrj avqrcotbs ntlr pb Rbj Karh Arhmtdra Pshrrqrbc (RKAP).</a:t>
            </a:r>
            <a:endParaRPr>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a:solidFill>
                <a:schemeClr val="dk2"/>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solidFill>
                  <a:srgbClr val="000000"/>
                </a:solidFill>
                <a:latin typeface="Ubuntu Mono"/>
                <a:ea typeface="Ubuntu Mono"/>
                <a:cs typeface="Ubuntu Mono"/>
                <a:sym typeface="Ubuntu Mono"/>
              </a:rPr>
              <a:t>Substitution Cipher</a:t>
            </a:r>
            <a:endParaRPr sz="2500">
              <a:latin typeface="Ubuntu Mono"/>
              <a:ea typeface="Ubuntu Mono"/>
              <a:cs typeface="Ubuntu Mono"/>
              <a:sym typeface="Ubuntu Mono"/>
            </a:endParaRPr>
          </a:p>
        </p:txBody>
      </p:sp>
      <p:sp>
        <p:nvSpPr>
          <p:cNvPr id="273" name="Google Shape;273;p34"/>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Ubuntu Mono"/>
              <a:ea typeface="Ubuntu Mono"/>
              <a:cs typeface="Ubuntu Mono"/>
              <a:sym typeface="Ubuntu Mono"/>
            </a:endParaRPr>
          </a:p>
        </p:txBody>
      </p:sp>
      <p:sp>
        <p:nvSpPr>
          <p:cNvPr id="274" name="Google Shape;274;p34"/>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75" name="Google Shape;275;p34"/>
          <p:cNvSpPr txBox="1"/>
          <p:nvPr/>
        </p:nvSpPr>
        <p:spPr>
          <a:xfrm>
            <a:off x="364900" y="1179675"/>
            <a:ext cx="6367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All Language suffers from frequency </a:t>
            </a:r>
            <a:r>
              <a:rPr lang="en" sz="1800">
                <a:solidFill>
                  <a:schemeClr val="dk2"/>
                </a:solidFill>
                <a:latin typeface="Century Gothic"/>
                <a:ea typeface="Century Gothic"/>
                <a:cs typeface="Century Gothic"/>
                <a:sym typeface="Century Gothic"/>
              </a:rPr>
              <a:t>analysis attack.</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How to fix?</a:t>
            </a:r>
            <a:endParaRPr sz="1800">
              <a:solidFill>
                <a:schemeClr val="dk2"/>
              </a:solidFill>
              <a:latin typeface="Century Gothic"/>
              <a:ea typeface="Century Gothic"/>
              <a:cs typeface="Century Gothic"/>
              <a:sym typeface="Century Gothic"/>
            </a:endParaRPr>
          </a:p>
        </p:txBody>
      </p:sp>
      <p:sp>
        <p:nvSpPr>
          <p:cNvPr id="276" name="Google Shape;276;p34"/>
          <p:cNvSpPr txBox="1"/>
          <p:nvPr/>
        </p:nvSpPr>
        <p:spPr>
          <a:xfrm>
            <a:off x="311700" y="2518525"/>
            <a:ext cx="817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Problem arise because the same letter in the text gets substitute to the same cipher letter regardless of position</a:t>
            </a:r>
            <a:endParaRPr sz="1800">
              <a:solidFill>
                <a:schemeClr val="dk2"/>
              </a:solidFill>
              <a:latin typeface="Century Gothic"/>
              <a:ea typeface="Century Gothic"/>
              <a:cs typeface="Century Gothic"/>
              <a:sym typeface="Century Gothic"/>
            </a:endParaRPr>
          </a:p>
        </p:txBody>
      </p:sp>
      <p:pic>
        <p:nvPicPr>
          <p:cNvPr id="277" name="Google Shape;277;p34"/>
          <p:cNvPicPr preferRelativeResize="0"/>
          <p:nvPr/>
        </p:nvPicPr>
        <p:blipFill>
          <a:blip r:embed="rId3">
            <a:alphaModFix/>
          </a:blip>
          <a:stretch>
            <a:fillRect/>
          </a:stretch>
        </p:blipFill>
        <p:spPr>
          <a:xfrm>
            <a:off x="416124" y="3402700"/>
            <a:ext cx="4535400" cy="382576"/>
          </a:xfrm>
          <a:prstGeom prst="rect">
            <a:avLst/>
          </a:prstGeom>
          <a:noFill/>
          <a:ln>
            <a:noFill/>
          </a:ln>
        </p:spPr>
      </p:pic>
      <p:sp>
        <p:nvSpPr>
          <p:cNvPr id="278" name="Google Shape;278;p34"/>
          <p:cNvSpPr txBox="1"/>
          <p:nvPr/>
        </p:nvSpPr>
        <p:spPr>
          <a:xfrm>
            <a:off x="288700" y="4009275"/>
            <a:ext cx="7841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Simple Fix, we make </a:t>
            </a:r>
            <a:r>
              <a:rPr lang="en" sz="1800">
                <a:solidFill>
                  <a:schemeClr val="dk2"/>
                </a:solidFill>
                <a:latin typeface="Century Gothic"/>
                <a:ea typeface="Century Gothic"/>
                <a:cs typeface="Century Gothic"/>
                <a:sym typeface="Century Gothic"/>
              </a:rPr>
              <a:t>substitution</a:t>
            </a:r>
            <a:r>
              <a:rPr lang="en" sz="1800">
                <a:solidFill>
                  <a:schemeClr val="dk2"/>
                </a:solidFill>
                <a:latin typeface="Century Gothic"/>
                <a:ea typeface="Century Gothic"/>
                <a:cs typeface="Century Gothic"/>
                <a:sym typeface="Century Gothic"/>
              </a:rPr>
              <a:t> now also depending on the position of the letter in the text </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solidFill>
                  <a:srgbClr val="000000"/>
                </a:solidFill>
                <a:latin typeface="Ubuntu Mono"/>
                <a:ea typeface="Ubuntu Mono"/>
                <a:cs typeface="Ubuntu Mono"/>
                <a:sym typeface="Ubuntu Mono"/>
              </a:rPr>
              <a:t>Vigenere Cipher (</a:t>
            </a:r>
            <a:r>
              <a:rPr lang="en" sz="2500">
                <a:solidFill>
                  <a:srgbClr val="000000"/>
                </a:solidFill>
                <a:latin typeface="Ubuntu Mono"/>
                <a:ea typeface="Ubuntu Mono"/>
                <a:cs typeface="Ubuntu Mono"/>
                <a:sym typeface="Ubuntu Mono"/>
              </a:rPr>
              <a:t>Polyalphabetic Substitution Cipher)</a:t>
            </a:r>
            <a:endParaRPr sz="2500">
              <a:latin typeface="Ubuntu Mono"/>
              <a:ea typeface="Ubuntu Mono"/>
              <a:cs typeface="Ubuntu Mono"/>
              <a:sym typeface="Ubuntu Mono"/>
            </a:endParaRPr>
          </a:p>
        </p:txBody>
      </p:sp>
      <p:sp>
        <p:nvSpPr>
          <p:cNvPr id="284" name="Google Shape;284;p35"/>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Ubuntu Mono"/>
              <a:ea typeface="Ubuntu Mono"/>
              <a:cs typeface="Ubuntu Mono"/>
              <a:sym typeface="Ubuntu Mono"/>
            </a:endParaRPr>
          </a:p>
        </p:txBody>
      </p:sp>
      <p:sp>
        <p:nvSpPr>
          <p:cNvPr id="285" name="Google Shape;285;p35"/>
          <p:cNvSpPr txBox="1"/>
          <p:nvPr/>
        </p:nvSpPr>
        <p:spPr>
          <a:xfrm>
            <a:off x="364900" y="1027275"/>
            <a:ext cx="636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We choose any text as our key.</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Suppose our key is </a:t>
            </a:r>
            <a:r>
              <a:rPr lang="en" sz="1800">
                <a:solidFill>
                  <a:schemeClr val="dk2"/>
                </a:solidFill>
                <a:latin typeface="Ubuntu Mono"/>
                <a:ea typeface="Ubuntu Mono"/>
                <a:cs typeface="Ubuntu Mono"/>
                <a:sym typeface="Ubuntu Mono"/>
              </a:rPr>
              <a:t>pizza</a:t>
            </a:r>
            <a:endParaRPr sz="1800">
              <a:solidFill>
                <a:schemeClr val="dk2"/>
              </a:solidFill>
              <a:latin typeface="Ubuntu Mono"/>
              <a:ea typeface="Ubuntu Mono"/>
              <a:cs typeface="Ubuntu Mono"/>
              <a:sym typeface="Ubuntu Mono"/>
            </a:endParaRPr>
          </a:p>
        </p:txBody>
      </p:sp>
      <p:sp>
        <p:nvSpPr>
          <p:cNvPr id="286" name="Google Shape;286;p35"/>
          <p:cNvSpPr txBox="1"/>
          <p:nvPr/>
        </p:nvSpPr>
        <p:spPr>
          <a:xfrm>
            <a:off x="364900" y="1748350"/>
            <a:ext cx="417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latin typeface="Ubuntu Mono"/>
                <a:ea typeface="Ubuntu Mono"/>
                <a:cs typeface="Ubuntu Mono"/>
                <a:sym typeface="Ubuntu Mono"/>
              </a:rPr>
              <a:t>pizza </a:t>
            </a:r>
            <a:r>
              <a:rPr lang="en" sz="1800">
                <a:solidFill>
                  <a:schemeClr val="dk2"/>
                </a:solidFill>
                <a:latin typeface="Century Gothic"/>
                <a:ea typeface="Century Gothic"/>
                <a:cs typeface="Century Gothic"/>
                <a:sym typeface="Century Gothic"/>
              </a:rPr>
              <a:t>convert to alphabet order is</a:t>
            </a:r>
            <a:endParaRPr sz="1800">
              <a:solidFill>
                <a:schemeClr val="dk2"/>
              </a:solidFill>
              <a:latin typeface="Century Gothic"/>
              <a:ea typeface="Century Gothic"/>
              <a:cs typeface="Century Gothic"/>
              <a:sym typeface="Century Gothic"/>
            </a:endParaRPr>
          </a:p>
        </p:txBody>
      </p:sp>
      <p:pic>
        <p:nvPicPr>
          <p:cNvPr id="287" name="Google Shape;287;p35"/>
          <p:cNvPicPr preferRelativeResize="0"/>
          <p:nvPr/>
        </p:nvPicPr>
        <p:blipFill>
          <a:blip r:embed="rId3">
            <a:alphaModFix/>
          </a:blip>
          <a:stretch>
            <a:fillRect/>
          </a:stretch>
        </p:blipFill>
        <p:spPr>
          <a:xfrm>
            <a:off x="443600" y="2293375"/>
            <a:ext cx="1018550" cy="2187700"/>
          </a:xfrm>
          <a:prstGeom prst="rect">
            <a:avLst/>
          </a:prstGeom>
          <a:noFill/>
          <a:ln>
            <a:noFill/>
          </a:ln>
        </p:spPr>
      </p:pic>
      <p:pic>
        <p:nvPicPr>
          <p:cNvPr id="288" name="Google Shape;288;p35"/>
          <p:cNvPicPr preferRelativeResize="0"/>
          <p:nvPr/>
        </p:nvPicPr>
        <p:blipFill>
          <a:blip r:embed="rId4">
            <a:alphaModFix/>
          </a:blip>
          <a:stretch>
            <a:fillRect/>
          </a:stretch>
        </p:blipFill>
        <p:spPr>
          <a:xfrm>
            <a:off x="4183875" y="2552774"/>
            <a:ext cx="2506675" cy="287175"/>
          </a:xfrm>
          <a:prstGeom prst="rect">
            <a:avLst/>
          </a:prstGeom>
          <a:noFill/>
          <a:ln>
            <a:noFill/>
          </a:ln>
        </p:spPr>
      </p:pic>
      <p:sp>
        <p:nvSpPr>
          <p:cNvPr id="289" name="Google Shape;289;p35"/>
          <p:cNvSpPr txBox="1"/>
          <p:nvPr/>
        </p:nvSpPr>
        <p:spPr>
          <a:xfrm>
            <a:off x="4079025" y="2091075"/>
            <a:ext cx="41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Encrypt</a:t>
            </a:r>
            <a:endParaRPr sz="1800">
              <a:solidFill>
                <a:schemeClr val="dk2"/>
              </a:solidFill>
              <a:latin typeface="Century Gothic"/>
              <a:ea typeface="Century Gothic"/>
              <a:cs typeface="Century Gothic"/>
              <a:sym typeface="Century Gothic"/>
            </a:endParaRPr>
          </a:p>
        </p:txBody>
      </p:sp>
      <p:sp>
        <p:nvSpPr>
          <p:cNvPr id="290" name="Google Shape;290;p35"/>
          <p:cNvSpPr txBox="1"/>
          <p:nvPr/>
        </p:nvSpPr>
        <p:spPr>
          <a:xfrm>
            <a:off x="4079025" y="2888800"/>
            <a:ext cx="41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Repeat pad </a:t>
            </a:r>
            <a:r>
              <a:rPr lang="en" sz="1800">
                <a:solidFill>
                  <a:schemeClr val="dk2"/>
                </a:solidFill>
                <a:latin typeface="Century Gothic"/>
                <a:ea typeface="Century Gothic"/>
                <a:cs typeface="Century Gothic"/>
                <a:sym typeface="Century Gothic"/>
              </a:rPr>
              <a:t>key until same length</a:t>
            </a:r>
            <a:endParaRPr sz="1800">
              <a:solidFill>
                <a:schemeClr val="dk2"/>
              </a:solidFill>
              <a:latin typeface="Century Gothic"/>
              <a:ea typeface="Century Gothic"/>
              <a:cs typeface="Century Gothic"/>
              <a:sym typeface="Century Gothic"/>
            </a:endParaRPr>
          </a:p>
        </p:txBody>
      </p:sp>
      <p:pic>
        <p:nvPicPr>
          <p:cNvPr id="291" name="Google Shape;291;p35"/>
          <p:cNvPicPr preferRelativeResize="0"/>
          <p:nvPr/>
        </p:nvPicPr>
        <p:blipFill>
          <a:blip r:embed="rId5">
            <a:alphaModFix/>
          </a:blip>
          <a:stretch>
            <a:fillRect/>
          </a:stretch>
        </p:blipFill>
        <p:spPr>
          <a:xfrm>
            <a:off x="4171975" y="3398050"/>
            <a:ext cx="2530478" cy="287175"/>
          </a:xfrm>
          <a:prstGeom prst="rect">
            <a:avLst/>
          </a:prstGeom>
          <a:noFill/>
          <a:ln>
            <a:noFill/>
          </a:ln>
        </p:spPr>
      </p:pic>
      <p:sp>
        <p:nvSpPr>
          <p:cNvPr id="292" name="Google Shape;292;p35"/>
          <p:cNvSpPr txBox="1"/>
          <p:nvPr/>
        </p:nvSpPr>
        <p:spPr>
          <a:xfrm>
            <a:off x="4079025" y="3774550"/>
            <a:ext cx="412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According to the padded key, shift the </a:t>
            </a:r>
            <a:r>
              <a:rPr lang="en">
                <a:solidFill>
                  <a:schemeClr val="dk2"/>
                </a:solidFill>
                <a:latin typeface="Century Gothic"/>
                <a:ea typeface="Century Gothic"/>
                <a:cs typeface="Century Gothic"/>
                <a:sym typeface="Century Gothic"/>
              </a:rPr>
              <a:t>message</a:t>
            </a:r>
            <a:r>
              <a:rPr lang="en">
                <a:solidFill>
                  <a:schemeClr val="dk2"/>
                </a:solidFill>
                <a:latin typeface="Century Gothic"/>
                <a:ea typeface="Century Gothic"/>
                <a:cs typeface="Century Gothic"/>
                <a:sym typeface="Century Gothic"/>
              </a:rPr>
              <a:t> letter by </a:t>
            </a:r>
            <a:r>
              <a:rPr lang="en">
                <a:solidFill>
                  <a:schemeClr val="dk2"/>
                </a:solidFill>
                <a:latin typeface="Century Gothic"/>
                <a:ea typeface="Century Gothic"/>
                <a:cs typeface="Century Gothic"/>
                <a:sym typeface="Century Gothic"/>
              </a:rPr>
              <a:t>the key’s alphabet order</a:t>
            </a:r>
            <a:endParaRPr>
              <a:solidFill>
                <a:schemeClr val="dk2"/>
              </a:solidFill>
              <a:latin typeface="Century Gothic"/>
              <a:ea typeface="Century Gothic"/>
              <a:cs typeface="Century Gothic"/>
              <a:sym typeface="Century Gothic"/>
            </a:endParaRPr>
          </a:p>
        </p:txBody>
      </p:sp>
      <p:pic>
        <p:nvPicPr>
          <p:cNvPr id="293" name="Google Shape;293;p35"/>
          <p:cNvPicPr preferRelativeResize="0"/>
          <p:nvPr/>
        </p:nvPicPr>
        <p:blipFill>
          <a:blip r:embed="rId6">
            <a:alphaModFix/>
          </a:blip>
          <a:stretch>
            <a:fillRect/>
          </a:stretch>
        </p:blipFill>
        <p:spPr>
          <a:xfrm>
            <a:off x="4183875" y="4442400"/>
            <a:ext cx="2563925" cy="22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solidFill>
                  <a:srgbClr val="000000"/>
                </a:solidFill>
                <a:latin typeface="Ubuntu Mono"/>
                <a:ea typeface="Ubuntu Mono"/>
                <a:cs typeface="Ubuntu Mono"/>
                <a:sym typeface="Ubuntu Mono"/>
              </a:rPr>
              <a:t>Polyalphabetic Substitution Cipher</a:t>
            </a:r>
            <a:endParaRPr sz="2500">
              <a:latin typeface="Ubuntu Mono"/>
              <a:ea typeface="Ubuntu Mono"/>
              <a:cs typeface="Ubuntu Mono"/>
              <a:sym typeface="Ubuntu Mono"/>
            </a:endParaRPr>
          </a:p>
        </p:txBody>
      </p:sp>
      <p:sp>
        <p:nvSpPr>
          <p:cNvPr id="299" name="Google Shape;299;p36"/>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Ubuntu Mono"/>
              <a:ea typeface="Ubuntu Mono"/>
              <a:cs typeface="Ubuntu Mono"/>
              <a:sym typeface="Ubuntu Mono"/>
            </a:endParaRPr>
          </a:p>
        </p:txBody>
      </p:sp>
      <p:sp>
        <p:nvSpPr>
          <p:cNvPr id="300" name="Google Shape;300;p36"/>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01" name="Google Shape;301;p36"/>
          <p:cNvSpPr txBox="1"/>
          <p:nvPr/>
        </p:nvSpPr>
        <p:spPr>
          <a:xfrm>
            <a:off x="343425" y="1263375"/>
            <a:ext cx="636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Frequency </a:t>
            </a:r>
            <a:r>
              <a:rPr lang="en" sz="1800">
                <a:solidFill>
                  <a:schemeClr val="dk2"/>
                </a:solidFill>
                <a:latin typeface="Century Gothic"/>
                <a:ea typeface="Century Gothic"/>
                <a:cs typeface="Century Gothic"/>
                <a:sym typeface="Century Gothic"/>
              </a:rPr>
              <a:t>Analysis</a:t>
            </a:r>
            <a:r>
              <a:rPr lang="en" sz="1800">
                <a:solidFill>
                  <a:schemeClr val="dk2"/>
                </a:solidFill>
                <a:latin typeface="Century Gothic"/>
                <a:ea typeface="Century Gothic"/>
                <a:cs typeface="Century Gothic"/>
                <a:sym typeface="Century Gothic"/>
              </a:rPr>
              <a:t>?</a:t>
            </a:r>
            <a:endParaRPr sz="1800">
              <a:solidFill>
                <a:schemeClr val="dk2"/>
              </a:solidFill>
              <a:latin typeface="Ubuntu Mono"/>
              <a:ea typeface="Ubuntu Mono"/>
              <a:cs typeface="Ubuntu Mono"/>
              <a:sym typeface="Ubuntu Mono"/>
            </a:endParaRPr>
          </a:p>
        </p:txBody>
      </p:sp>
      <p:pic>
        <p:nvPicPr>
          <p:cNvPr id="302" name="Google Shape;302;p36"/>
          <p:cNvPicPr preferRelativeResize="0"/>
          <p:nvPr/>
        </p:nvPicPr>
        <p:blipFill>
          <a:blip r:embed="rId3">
            <a:alphaModFix/>
          </a:blip>
          <a:stretch>
            <a:fillRect/>
          </a:stretch>
        </p:blipFill>
        <p:spPr>
          <a:xfrm>
            <a:off x="431425" y="2310325"/>
            <a:ext cx="3854375" cy="311225"/>
          </a:xfrm>
          <a:prstGeom prst="rect">
            <a:avLst/>
          </a:prstGeom>
          <a:noFill/>
          <a:ln>
            <a:noFill/>
          </a:ln>
        </p:spPr>
      </p:pic>
      <p:sp>
        <p:nvSpPr>
          <p:cNvPr id="303" name="Google Shape;303;p36"/>
          <p:cNvSpPr txBox="1"/>
          <p:nvPr/>
        </p:nvSpPr>
        <p:spPr>
          <a:xfrm>
            <a:off x="343425" y="1793775"/>
            <a:ext cx="636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Suppose our key is </a:t>
            </a:r>
            <a:r>
              <a:rPr lang="en" sz="1800">
                <a:solidFill>
                  <a:schemeClr val="dk2"/>
                </a:solidFill>
                <a:latin typeface="Ubuntu Mono"/>
                <a:ea typeface="Ubuntu Mono"/>
                <a:cs typeface="Ubuntu Mono"/>
                <a:sym typeface="Ubuntu Mono"/>
              </a:rPr>
              <a:t>pizza</a:t>
            </a:r>
            <a:endParaRPr sz="1800">
              <a:solidFill>
                <a:schemeClr val="dk2"/>
              </a:solidFill>
              <a:latin typeface="Ubuntu Mono"/>
              <a:ea typeface="Ubuntu Mono"/>
              <a:cs typeface="Ubuntu Mono"/>
              <a:sym typeface="Ubuntu Mono"/>
            </a:endParaRPr>
          </a:p>
        </p:txBody>
      </p:sp>
      <p:sp>
        <p:nvSpPr>
          <p:cNvPr id="304" name="Google Shape;304;p36"/>
          <p:cNvSpPr txBox="1"/>
          <p:nvPr/>
        </p:nvSpPr>
        <p:spPr>
          <a:xfrm>
            <a:off x="343425" y="2807225"/>
            <a:ext cx="671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Same letter, different position, can map to different letter</a:t>
            </a:r>
            <a:endParaRPr sz="1800">
              <a:solidFill>
                <a:schemeClr val="dk2"/>
              </a:solidFill>
              <a:latin typeface="Century Gothic"/>
              <a:ea typeface="Century Gothic"/>
              <a:cs typeface="Century Gothic"/>
              <a:sym typeface="Century Gothic"/>
            </a:endParaRPr>
          </a:p>
        </p:txBody>
      </p:sp>
      <p:sp>
        <p:nvSpPr>
          <p:cNvPr id="305" name="Google Shape;305;p36"/>
          <p:cNvSpPr txBox="1"/>
          <p:nvPr/>
        </p:nvSpPr>
        <p:spPr>
          <a:xfrm>
            <a:off x="343425" y="3563150"/>
            <a:ext cx="41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Any Problems?</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solidFill>
                  <a:srgbClr val="000000"/>
                </a:solidFill>
                <a:latin typeface="Ubuntu Mono"/>
                <a:ea typeface="Ubuntu Mono"/>
                <a:cs typeface="Ubuntu Mono"/>
                <a:sym typeface="Ubuntu Mono"/>
              </a:rPr>
              <a:t>Polyalphabetic Substitution Cipher</a:t>
            </a:r>
            <a:endParaRPr sz="2500">
              <a:latin typeface="Ubuntu Mono"/>
              <a:ea typeface="Ubuntu Mono"/>
              <a:cs typeface="Ubuntu Mono"/>
              <a:sym typeface="Ubuntu Mono"/>
            </a:endParaRPr>
          </a:p>
        </p:txBody>
      </p:sp>
      <p:sp>
        <p:nvSpPr>
          <p:cNvPr id="311" name="Google Shape;311;p37"/>
          <p:cNvSpPr txBox="1"/>
          <p:nvPr/>
        </p:nvSpPr>
        <p:spPr>
          <a:xfrm>
            <a:off x="311700" y="11796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2"/>
              </a:solidFill>
              <a:latin typeface="Ubuntu Mono"/>
              <a:ea typeface="Ubuntu Mono"/>
              <a:cs typeface="Ubuntu Mono"/>
              <a:sym typeface="Ubuntu Mono"/>
            </a:endParaRPr>
          </a:p>
        </p:txBody>
      </p:sp>
      <p:sp>
        <p:nvSpPr>
          <p:cNvPr id="312" name="Google Shape;312;p37"/>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13" name="Google Shape;313;p37"/>
          <p:cNvSpPr txBox="1"/>
          <p:nvPr/>
        </p:nvSpPr>
        <p:spPr>
          <a:xfrm>
            <a:off x="343425" y="1263375"/>
            <a:ext cx="636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Key is repeated, if our key length is 5, the mapping will repeat after 5 letters</a:t>
            </a:r>
            <a:endParaRPr sz="1800">
              <a:solidFill>
                <a:schemeClr val="dk2"/>
              </a:solidFill>
              <a:latin typeface="Ubuntu Mono"/>
              <a:ea typeface="Ubuntu Mono"/>
              <a:cs typeface="Ubuntu Mono"/>
              <a:sym typeface="Ubuntu Mono"/>
            </a:endParaRPr>
          </a:p>
        </p:txBody>
      </p:sp>
      <p:sp>
        <p:nvSpPr>
          <p:cNvPr id="314" name="Google Shape;314;p37"/>
          <p:cNvSpPr txBox="1"/>
          <p:nvPr/>
        </p:nvSpPr>
        <p:spPr>
          <a:xfrm>
            <a:off x="343425" y="2022375"/>
            <a:ext cx="636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Suppose our key is </a:t>
            </a:r>
            <a:r>
              <a:rPr lang="en" sz="1800">
                <a:solidFill>
                  <a:schemeClr val="dk2"/>
                </a:solidFill>
                <a:latin typeface="Ubuntu Mono"/>
                <a:ea typeface="Ubuntu Mono"/>
                <a:cs typeface="Ubuntu Mono"/>
                <a:sym typeface="Ubuntu Mono"/>
              </a:rPr>
              <a:t>pizza</a:t>
            </a:r>
            <a:endParaRPr sz="1800">
              <a:solidFill>
                <a:schemeClr val="dk2"/>
              </a:solidFill>
              <a:latin typeface="Ubuntu Mono"/>
              <a:ea typeface="Ubuntu Mono"/>
              <a:cs typeface="Ubuntu Mono"/>
              <a:sym typeface="Ubuntu Mono"/>
            </a:endParaRPr>
          </a:p>
        </p:txBody>
      </p:sp>
      <p:pic>
        <p:nvPicPr>
          <p:cNvPr id="315" name="Google Shape;315;p37"/>
          <p:cNvPicPr preferRelativeResize="0"/>
          <p:nvPr/>
        </p:nvPicPr>
        <p:blipFill>
          <a:blip r:embed="rId3">
            <a:alphaModFix/>
          </a:blip>
          <a:stretch>
            <a:fillRect/>
          </a:stretch>
        </p:blipFill>
        <p:spPr>
          <a:xfrm>
            <a:off x="411675" y="2571750"/>
            <a:ext cx="7766075" cy="344875"/>
          </a:xfrm>
          <a:prstGeom prst="rect">
            <a:avLst/>
          </a:prstGeom>
          <a:noFill/>
          <a:ln>
            <a:noFill/>
          </a:ln>
        </p:spPr>
      </p:pic>
      <p:cxnSp>
        <p:nvCxnSpPr>
          <p:cNvPr id="316" name="Google Shape;316;p37"/>
          <p:cNvCxnSpPr/>
          <p:nvPr/>
        </p:nvCxnSpPr>
        <p:spPr>
          <a:xfrm>
            <a:off x="6153450" y="2425450"/>
            <a:ext cx="0" cy="700800"/>
          </a:xfrm>
          <a:prstGeom prst="straightConnector1">
            <a:avLst/>
          </a:prstGeom>
          <a:noFill/>
          <a:ln cap="flat" cmpd="sng" w="9525">
            <a:solidFill>
              <a:srgbClr val="FF0000"/>
            </a:solidFill>
            <a:prstDash val="solid"/>
            <a:round/>
            <a:headEnd len="med" w="med" type="none"/>
            <a:tailEnd len="med" w="med" type="none"/>
          </a:ln>
        </p:spPr>
      </p:cxnSp>
      <p:cxnSp>
        <p:nvCxnSpPr>
          <p:cNvPr id="317" name="Google Shape;317;p37"/>
          <p:cNvCxnSpPr/>
          <p:nvPr/>
        </p:nvCxnSpPr>
        <p:spPr>
          <a:xfrm>
            <a:off x="7616250" y="2425450"/>
            <a:ext cx="0" cy="700800"/>
          </a:xfrm>
          <a:prstGeom prst="straightConnector1">
            <a:avLst/>
          </a:prstGeom>
          <a:noFill/>
          <a:ln cap="flat" cmpd="sng" w="9525">
            <a:solidFill>
              <a:srgbClr val="FF0000"/>
            </a:solidFill>
            <a:prstDash val="solid"/>
            <a:round/>
            <a:headEnd len="med" w="med" type="none"/>
            <a:tailEnd len="med" w="med" type="none"/>
          </a:ln>
        </p:spPr>
      </p:cxnSp>
      <p:sp>
        <p:nvSpPr>
          <p:cNvPr id="318" name="Google Shape;318;p37"/>
          <p:cNvSpPr txBox="1"/>
          <p:nvPr/>
        </p:nvSpPr>
        <p:spPr>
          <a:xfrm>
            <a:off x="311700" y="3798050"/>
            <a:ext cx="8043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Once we guessed the key length, we can do frequency analysis by only relating the letters where their distance is multiples of the key length</a:t>
            </a:r>
            <a:endParaRPr sz="1800">
              <a:solidFill>
                <a:schemeClr val="dk2"/>
              </a:solidFill>
              <a:latin typeface="Century Gothic"/>
              <a:ea typeface="Century Gothic"/>
              <a:cs typeface="Century Gothic"/>
              <a:sym typeface="Century Gothic"/>
            </a:endParaRPr>
          </a:p>
        </p:txBody>
      </p:sp>
      <p:cxnSp>
        <p:nvCxnSpPr>
          <p:cNvPr id="319" name="Google Shape;319;p37"/>
          <p:cNvCxnSpPr/>
          <p:nvPr/>
        </p:nvCxnSpPr>
        <p:spPr>
          <a:xfrm rot="10800000">
            <a:off x="4919275" y="3069300"/>
            <a:ext cx="1408500" cy="39240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p37"/>
          <p:cNvCxnSpPr/>
          <p:nvPr/>
        </p:nvCxnSpPr>
        <p:spPr>
          <a:xfrm rot="10800000">
            <a:off x="6299650" y="3111275"/>
            <a:ext cx="14100" cy="329400"/>
          </a:xfrm>
          <a:prstGeom prst="straightConnector1">
            <a:avLst/>
          </a:prstGeom>
          <a:noFill/>
          <a:ln cap="flat" cmpd="sng" w="9525">
            <a:solidFill>
              <a:schemeClr val="dk2"/>
            </a:solidFill>
            <a:prstDash val="solid"/>
            <a:round/>
            <a:headEnd len="med" w="med" type="none"/>
            <a:tailEnd len="med" w="med" type="triangle"/>
          </a:ln>
        </p:spPr>
      </p:cxnSp>
      <p:cxnSp>
        <p:nvCxnSpPr>
          <p:cNvPr id="321" name="Google Shape;321;p37"/>
          <p:cNvCxnSpPr/>
          <p:nvPr/>
        </p:nvCxnSpPr>
        <p:spPr>
          <a:xfrm flipH="1" rot="10800000">
            <a:off x="6341775" y="3034200"/>
            <a:ext cx="1401600" cy="427500"/>
          </a:xfrm>
          <a:prstGeom prst="straightConnector1">
            <a:avLst/>
          </a:prstGeom>
          <a:noFill/>
          <a:ln cap="flat" cmpd="sng" w="9525">
            <a:solidFill>
              <a:schemeClr val="dk2"/>
            </a:solidFill>
            <a:prstDash val="solid"/>
            <a:round/>
            <a:headEnd len="med" w="med" type="none"/>
            <a:tailEnd len="med" w="med" type="triangle"/>
          </a:ln>
        </p:spPr>
      </p:cxnSp>
      <p:sp>
        <p:nvSpPr>
          <p:cNvPr id="322" name="Google Shape;322;p37"/>
          <p:cNvSpPr txBox="1"/>
          <p:nvPr/>
        </p:nvSpPr>
        <p:spPr>
          <a:xfrm>
            <a:off x="4449750" y="3486100"/>
            <a:ext cx="433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First letter of each group has the same mapping</a:t>
            </a:r>
            <a:endParaRPr>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Polyalphabetic Substitution Cipher</a:t>
            </a:r>
            <a:endParaRPr sz="2500">
              <a:latin typeface="Ubuntu Mono"/>
              <a:ea typeface="Ubuntu Mono"/>
              <a:cs typeface="Ubuntu Mono"/>
              <a:sym typeface="Ubuntu Mono"/>
            </a:endParaRPr>
          </a:p>
        </p:txBody>
      </p:sp>
      <p:sp>
        <p:nvSpPr>
          <p:cNvPr id="328" name="Google Shape;328;p38"/>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29" name="Google Shape;329;p38"/>
          <p:cNvSpPr txBox="1"/>
          <p:nvPr/>
        </p:nvSpPr>
        <p:spPr>
          <a:xfrm>
            <a:off x="311700" y="1092088"/>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Make it more complicated</a:t>
            </a:r>
            <a:endParaRPr sz="1800">
              <a:solidFill>
                <a:schemeClr val="dk2"/>
              </a:solidFill>
              <a:latin typeface="Century Gothic"/>
              <a:ea typeface="Century Gothic"/>
              <a:cs typeface="Century Gothic"/>
              <a:sym typeface="Century Gothic"/>
            </a:endParaRPr>
          </a:p>
        </p:txBody>
      </p:sp>
      <p:pic>
        <p:nvPicPr>
          <p:cNvPr id="330" name="Google Shape;330;p38"/>
          <p:cNvPicPr preferRelativeResize="0"/>
          <p:nvPr/>
        </p:nvPicPr>
        <p:blipFill>
          <a:blip r:embed="rId3">
            <a:alphaModFix/>
          </a:blip>
          <a:stretch>
            <a:fillRect/>
          </a:stretch>
        </p:blipFill>
        <p:spPr>
          <a:xfrm>
            <a:off x="389700" y="2166050"/>
            <a:ext cx="2498300" cy="2723149"/>
          </a:xfrm>
          <a:prstGeom prst="rect">
            <a:avLst/>
          </a:prstGeom>
          <a:noFill/>
          <a:ln>
            <a:noFill/>
          </a:ln>
        </p:spPr>
      </p:pic>
      <p:sp>
        <p:nvSpPr>
          <p:cNvPr id="331" name="Google Shape;331;p38"/>
          <p:cNvSpPr txBox="1"/>
          <p:nvPr/>
        </p:nvSpPr>
        <p:spPr>
          <a:xfrm>
            <a:off x="353725" y="1685213"/>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Enigma Machine</a:t>
            </a:r>
            <a:endParaRPr sz="1800">
              <a:solidFill>
                <a:schemeClr val="dk2"/>
              </a:solidFill>
              <a:latin typeface="Ubuntu Mono"/>
              <a:ea typeface="Ubuntu Mono"/>
              <a:cs typeface="Ubuntu Mono"/>
              <a:sym typeface="Ubuntu Mono"/>
            </a:endParaRPr>
          </a:p>
        </p:txBody>
      </p:sp>
      <p:sp>
        <p:nvSpPr>
          <p:cNvPr id="332" name="Google Shape;332;p38"/>
          <p:cNvSpPr txBox="1"/>
          <p:nvPr/>
        </p:nvSpPr>
        <p:spPr>
          <a:xfrm>
            <a:off x="3398650" y="2278325"/>
            <a:ext cx="4036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Used in War World II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But still broken in the end</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Cat and Mouse</a:t>
            </a:r>
            <a:endParaRPr sz="2500">
              <a:latin typeface="Ubuntu Mono"/>
              <a:ea typeface="Ubuntu Mono"/>
              <a:cs typeface="Ubuntu Mono"/>
              <a:sym typeface="Ubuntu Mono"/>
            </a:endParaRPr>
          </a:p>
        </p:txBody>
      </p:sp>
      <p:sp>
        <p:nvSpPr>
          <p:cNvPr id="338" name="Google Shape;338;p39"/>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339" name="Google Shape;339;p39"/>
          <p:cNvPicPr preferRelativeResize="0"/>
          <p:nvPr/>
        </p:nvPicPr>
        <p:blipFill>
          <a:blip r:embed="rId3">
            <a:alphaModFix/>
          </a:blip>
          <a:stretch>
            <a:fillRect/>
          </a:stretch>
        </p:blipFill>
        <p:spPr>
          <a:xfrm>
            <a:off x="1268600" y="1384800"/>
            <a:ext cx="1255375" cy="1255375"/>
          </a:xfrm>
          <a:prstGeom prst="rect">
            <a:avLst/>
          </a:prstGeom>
          <a:noFill/>
          <a:ln>
            <a:noFill/>
          </a:ln>
        </p:spPr>
      </p:pic>
      <p:sp>
        <p:nvSpPr>
          <p:cNvPr id="340" name="Google Shape;340;p39"/>
          <p:cNvSpPr txBox="1"/>
          <p:nvPr/>
        </p:nvSpPr>
        <p:spPr>
          <a:xfrm>
            <a:off x="3119525" y="1212600"/>
            <a:ext cx="2289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Find New Attack</a:t>
            </a:r>
            <a:endParaRPr sz="1800">
              <a:solidFill>
                <a:schemeClr val="dk2"/>
              </a:solidFill>
              <a:latin typeface="Century Gothic"/>
              <a:ea typeface="Century Gothic"/>
              <a:cs typeface="Century Gothic"/>
              <a:sym typeface="Century Gothic"/>
            </a:endParaRPr>
          </a:p>
        </p:txBody>
      </p:sp>
      <p:cxnSp>
        <p:nvCxnSpPr>
          <p:cNvPr id="341" name="Google Shape;341;p39"/>
          <p:cNvCxnSpPr/>
          <p:nvPr/>
        </p:nvCxnSpPr>
        <p:spPr>
          <a:xfrm>
            <a:off x="2675950" y="1667100"/>
            <a:ext cx="3205500" cy="7200"/>
          </a:xfrm>
          <a:prstGeom prst="straightConnector1">
            <a:avLst/>
          </a:prstGeom>
          <a:noFill/>
          <a:ln cap="flat" cmpd="sng" w="9525">
            <a:solidFill>
              <a:schemeClr val="dk2"/>
            </a:solidFill>
            <a:prstDash val="solid"/>
            <a:round/>
            <a:headEnd len="med" w="med" type="none"/>
            <a:tailEnd len="med" w="med" type="triangle"/>
          </a:ln>
        </p:spPr>
      </p:cxnSp>
      <p:pic>
        <p:nvPicPr>
          <p:cNvPr id="342" name="Google Shape;342;p39"/>
          <p:cNvPicPr preferRelativeResize="0"/>
          <p:nvPr/>
        </p:nvPicPr>
        <p:blipFill>
          <a:blip r:embed="rId4">
            <a:alphaModFix/>
          </a:blip>
          <a:stretch>
            <a:fillRect/>
          </a:stretch>
        </p:blipFill>
        <p:spPr>
          <a:xfrm>
            <a:off x="6354025" y="1349950"/>
            <a:ext cx="1290225" cy="1290225"/>
          </a:xfrm>
          <a:prstGeom prst="rect">
            <a:avLst/>
          </a:prstGeom>
          <a:noFill/>
          <a:ln>
            <a:noFill/>
          </a:ln>
        </p:spPr>
      </p:pic>
      <p:sp>
        <p:nvSpPr>
          <p:cNvPr id="343" name="Google Shape;343;p39"/>
          <p:cNvSpPr txBox="1"/>
          <p:nvPr/>
        </p:nvSpPr>
        <p:spPr>
          <a:xfrm>
            <a:off x="2962450" y="1898400"/>
            <a:ext cx="26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Patch against Attack</a:t>
            </a:r>
            <a:endParaRPr sz="1800">
              <a:solidFill>
                <a:schemeClr val="dk2"/>
              </a:solidFill>
              <a:latin typeface="Century Gothic"/>
              <a:ea typeface="Century Gothic"/>
              <a:cs typeface="Century Gothic"/>
              <a:sym typeface="Century Gothic"/>
            </a:endParaRPr>
          </a:p>
        </p:txBody>
      </p:sp>
      <p:cxnSp>
        <p:nvCxnSpPr>
          <p:cNvPr id="344" name="Google Shape;344;p39"/>
          <p:cNvCxnSpPr/>
          <p:nvPr/>
        </p:nvCxnSpPr>
        <p:spPr>
          <a:xfrm rot="10800000">
            <a:off x="2683050" y="2382600"/>
            <a:ext cx="3198300" cy="0"/>
          </a:xfrm>
          <a:prstGeom prst="straightConnector1">
            <a:avLst/>
          </a:prstGeom>
          <a:noFill/>
          <a:ln cap="flat" cmpd="sng" w="9525">
            <a:solidFill>
              <a:schemeClr val="dk2"/>
            </a:solidFill>
            <a:prstDash val="solid"/>
            <a:round/>
            <a:headEnd len="med" w="med" type="none"/>
            <a:tailEnd len="med" w="med" type="triangle"/>
          </a:ln>
        </p:spPr>
      </p:cxnSp>
      <p:sp>
        <p:nvSpPr>
          <p:cNvPr id="345" name="Google Shape;345;p39"/>
          <p:cNvSpPr txBox="1"/>
          <p:nvPr/>
        </p:nvSpPr>
        <p:spPr>
          <a:xfrm>
            <a:off x="6432550" y="2768950"/>
            <a:ext cx="1211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Century Gothic"/>
                <a:ea typeface="Century Gothic"/>
                <a:cs typeface="Century Gothic"/>
                <a:sym typeface="Century Gothic"/>
              </a:rPr>
              <a:t>Scheme Designer</a:t>
            </a:r>
            <a:endParaRPr sz="1500">
              <a:solidFill>
                <a:schemeClr val="dk2"/>
              </a:solidFill>
              <a:latin typeface="Century Gothic"/>
              <a:ea typeface="Century Gothic"/>
              <a:cs typeface="Century Gothic"/>
              <a:sym typeface="Century Gothic"/>
            </a:endParaRPr>
          </a:p>
        </p:txBody>
      </p:sp>
      <p:sp>
        <p:nvSpPr>
          <p:cNvPr id="346" name="Google Shape;346;p39"/>
          <p:cNvSpPr txBox="1"/>
          <p:nvPr/>
        </p:nvSpPr>
        <p:spPr>
          <a:xfrm>
            <a:off x="1268600" y="2768950"/>
            <a:ext cx="1211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Century Gothic"/>
                <a:ea typeface="Century Gothic"/>
                <a:cs typeface="Century Gothic"/>
                <a:sym typeface="Century Gothic"/>
              </a:rPr>
              <a:t>Adversary</a:t>
            </a:r>
            <a:endParaRPr sz="1500">
              <a:solidFill>
                <a:schemeClr val="dk2"/>
              </a:solidFill>
              <a:latin typeface="Century Gothic"/>
              <a:ea typeface="Century Gothic"/>
              <a:cs typeface="Century Gothic"/>
              <a:sym typeface="Century Gothic"/>
            </a:endParaRPr>
          </a:p>
        </p:txBody>
      </p:sp>
      <p:sp>
        <p:nvSpPr>
          <p:cNvPr id="347" name="Google Shape;347;p39"/>
          <p:cNvSpPr txBox="1"/>
          <p:nvPr/>
        </p:nvSpPr>
        <p:spPr>
          <a:xfrm>
            <a:off x="436450" y="3649025"/>
            <a:ext cx="65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Can we ever have scheme that is perfectly secure?</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Ubuntu Mono"/>
                <a:ea typeface="Ubuntu Mono"/>
                <a:cs typeface="Ubuntu Mono"/>
                <a:sym typeface="Ubuntu Mono"/>
              </a:rPr>
              <a:t>Modern </a:t>
            </a:r>
            <a:r>
              <a:rPr lang="en">
                <a:latin typeface="Ubuntu Mono"/>
                <a:ea typeface="Ubuntu Mono"/>
                <a:cs typeface="Ubuntu Mono"/>
                <a:sym typeface="Ubuntu Mono"/>
              </a:rPr>
              <a:t>Cryptography</a:t>
            </a:r>
            <a:endParaRPr>
              <a:latin typeface="Ubuntu Mono"/>
              <a:ea typeface="Ubuntu Mono"/>
              <a:cs typeface="Ubuntu Mono"/>
              <a:sym typeface="Ubuntu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How do we start?</a:t>
            </a:r>
            <a:endParaRPr sz="2500">
              <a:latin typeface="Ubuntu Mono"/>
              <a:ea typeface="Ubuntu Mono"/>
              <a:cs typeface="Ubuntu Mono"/>
              <a:sym typeface="Ubuntu Mono"/>
            </a:endParaRPr>
          </a:p>
        </p:txBody>
      </p:sp>
      <p:sp>
        <p:nvSpPr>
          <p:cNvPr id="358" name="Google Shape;358;p41"/>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59" name="Google Shape;359;p41"/>
          <p:cNvSpPr txBox="1"/>
          <p:nvPr/>
        </p:nvSpPr>
        <p:spPr>
          <a:xfrm>
            <a:off x="311700" y="1134425"/>
            <a:ext cx="653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We have to rigorously define cryptography</a:t>
            </a:r>
            <a:endParaRPr sz="1800">
              <a:solidFill>
                <a:schemeClr val="dk2"/>
              </a:solidFill>
              <a:latin typeface="Century Gothic"/>
              <a:ea typeface="Century Gothic"/>
              <a:cs typeface="Century Gothic"/>
              <a:sym typeface="Century Gothic"/>
            </a:endParaRPr>
          </a:p>
        </p:txBody>
      </p:sp>
      <p:pic>
        <p:nvPicPr>
          <p:cNvPr id="360" name="Google Shape;360;p41"/>
          <p:cNvPicPr preferRelativeResize="0"/>
          <p:nvPr/>
        </p:nvPicPr>
        <p:blipFill>
          <a:blip r:embed="rId3">
            <a:alphaModFix/>
          </a:blip>
          <a:stretch>
            <a:fillRect/>
          </a:stretch>
        </p:blipFill>
        <p:spPr>
          <a:xfrm>
            <a:off x="860725" y="1865225"/>
            <a:ext cx="1765125" cy="1765125"/>
          </a:xfrm>
          <a:prstGeom prst="rect">
            <a:avLst/>
          </a:prstGeom>
          <a:noFill/>
          <a:ln>
            <a:noFill/>
          </a:ln>
        </p:spPr>
      </p:pic>
      <p:pic>
        <p:nvPicPr>
          <p:cNvPr id="361" name="Google Shape;361;p41"/>
          <p:cNvPicPr preferRelativeResize="0"/>
          <p:nvPr/>
        </p:nvPicPr>
        <p:blipFill>
          <a:blip r:embed="rId4">
            <a:alphaModFix/>
          </a:blip>
          <a:stretch>
            <a:fillRect/>
          </a:stretch>
        </p:blipFill>
        <p:spPr>
          <a:xfrm>
            <a:off x="6355750" y="1841575"/>
            <a:ext cx="1765125" cy="1765125"/>
          </a:xfrm>
          <a:prstGeom prst="rect">
            <a:avLst/>
          </a:prstGeom>
          <a:noFill/>
          <a:ln>
            <a:noFill/>
          </a:ln>
        </p:spPr>
      </p:pic>
      <p:sp>
        <p:nvSpPr>
          <p:cNvPr id="362" name="Google Shape;362;p41"/>
          <p:cNvSpPr txBox="1"/>
          <p:nvPr/>
        </p:nvSpPr>
        <p:spPr>
          <a:xfrm>
            <a:off x="1273575" y="3770675"/>
            <a:ext cx="8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Alice</a:t>
            </a:r>
            <a:endParaRPr sz="1800">
              <a:solidFill>
                <a:schemeClr val="dk2"/>
              </a:solidFill>
              <a:latin typeface="Century Gothic"/>
              <a:ea typeface="Century Gothic"/>
              <a:cs typeface="Century Gothic"/>
              <a:sym typeface="Century Gothic"/>
            </a:endParaRPr>
          </a:p>
        </p:txBody>
      </p:sp>
      <p:sp>
        <p:nvSpPr>
          <p:cNvPr id="363" name="Google Shape;363;p41"/>
          <p:cNvSpPr txBox="1"/>
          <p:nvPr/>
        </p:nvSpPr>
        <p:spPr>
          <a:xfrm>
            <a:off x="6727775" y="3770675"/>
            <a:ext cx="8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Bob</a:t>
            </a:r>
            <a:endParaRPr sz="1800">
              <a:solidFill>
                <a:schemeClr val="dk2"/>
              </a:solidFill>
              <a:latin typeface="Century Gothic"/>
              <a:ea typeface="Century Gothic"/>
              <a:cs typeface="Century Gothic"/>
              <a:sym typeface="Century Gothic"/>
            </a:endParaRPr>
          </a:p>
        </p:txBody>
      </p:sp>
      <p:sp>
        <p:nvSpPr>
          <p:cNvPr id="364" name="Google Shape;364;p41"/>
          <p:cNvSpPr txBox="1"/>
          <p:nvPr/>
        </p:nvSpPr>
        <p:spPr>
          <a:xfrm>
            <a:off x="1008825" y="4178500"/>
            <a:ext cx="146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Message </a:t>
            </a:r>
            <a:r>
              <a:rPr lang="en" sz="1800">
                <a:solidFill>
                  <a:schemeClr val="dk2"/>
                </a:solidFill>
                <a:latin typeface="Ubuntu Mono"/>
                <a:ea typeface="Ubuntu Mono"/>
                <a:cs typeface="Ubuntu Mono"/>
                <a:sym typeface="Ubuntu Mono"/>
              </a:rPr>
              <a:t>m</a:t>
            </a:r>
            <a:endParaRPr sz="1800">
              <a:solidFill>
                <a:schemeClr val="dk2"/>
              </a:solidFill>
              <a:latin typeface="Ubuntu Mono"/>
              <a:ea typeface="Ubuntu Mono"/>
              <a:cs typeface="Ubuntu Mono"/>
              <a:sym typeface="Ubuntu Mono"/>
            </a:endParaRPr>
          </a:p>
        </p:txBody>
      </p:sp>
      <p:cxnSp>
        <p:nvCxnSpPr>
          <p:cNvPr id="365" name="Google Shape;365;p41"/>
          <p:cNvCxnSpPr/>
          <p:nvPr/>
        </p:nvCxnSpPr>
        <p:spPr>
          <a:xfrm>
            <a:off x="2840500" y="2411200"/>
            <a:ext cx="3226800" cy="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41"/>
          <p:cNvSpPr txBox="1"/>
          <p:nvPr/>
        </p:nvSpPr>
        <p:spPr>
          <a:xfrm>
            <a:off x="3171750" y="1949500"/>
            <a:ext cx="229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Unsecure Channel</a:t>
            </a:r>
            <a:endParaRPr sz="1800">
              <a:solidFill>
                <a:schemeClr val="dk2"/>
              </a:solidFill>
              <a:latin typeface="Century Gothic"/>
              <a:ea typeface="Century Gothic"/>
              <a:cs typeface="Century Gothic"/>
              <a:sym typeface="Century Gothic"/>
            </a:endParaRPr>
          </a:p>
        </p:txBody>
      </p:sp>
      <p:pic>
        <p:nvPicPr>
          <p:cNvPr id="367" name="Google Shape;367;p41"/>
          <p:cNvPicPr preferRelativeResize="0"/>
          <p:nvPr/>
        </p:nvPicPr>
        <p:blipFill>
          <a:blip r:embed="rId5">
            <a:alphaModFix/>
          </a:blip>
          <a:stretch>
            <a:fillRect/>
          </a:stretch>
        </p:blipFill>
        <p:spPr>
          <a:xfrm>
            <a:off x="3747039" y="3428413"/>
            <a:ext cx="1146225" cy="1146225"/>
          </a:xfrm>
          <a:prstGeom prst="rect">
            <a:avLst/>
          </a:prstGeom>
          <a:noFill/>
          <a:ln>
            <a:noFill/>
          </a:ln>
        </p:spPr>
      </p:pic>
      <p:cxnSp>
        <p:nvCxnSpPr>
          <p:cNvPr id="368" name="Google Shape;368;p41"/>
          <p:cNvCxnSpPr/>
          <p:nvPr/>
        </p:nvCxnSpPr>
        <p:spPr>
          <a:xfrm rot="10800000">
            <a:off x="4300025" y="2618575"/>
            <a:ext cx="14400" cy="687000"/>
          </a:xfrm>
          <a:prstGeom prst="straightConnector1">
            <a:avLst/>
          </a:prstGeom>
          <a:noFill/>
          <a:ln cap="flat" cmpd="sng" w="9525">
            <a:solidFill>
              <a:schemeClr val="dk2"/>
            </a:solidFill>
            <a:prstDash val="solid"/>
            <a:round/>
            <a:headEnd len="med" w="med" type="none"/>
            <a:tailEnd len="med" w="med" type="triangle"/>
          </a:ln>
        </p:spPr>
      </p:cxnSp>
      <p:sp>
        <p:nvSpPr>
          <p:cNvPr id="369" name="Google Shape;369;p41"/>
          <p:cNvSpPr txBox="1"/>
          <p:nvPr/>
        </p:nvSpPr>
        <p:spPr>
          <a:xfrm>
            <a:off x="4821700" y="3593500"/>
            <a:ext cx="1624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Listening to chanel, able to capture all message</a:t>
            </a:r>
            <a:endParaRPr>
              <a:solidFill>
                <a:schemeClr val="dk2"/>
              </a:solidFill>
              <a:latin typeface="Century Gothic"/>
              <a:ea typeface="Century Gothic"/>
              <a:cs typeface="Century Gothic"/>
              <a:sym typeface="Century Gothic"/>
            </a:endParaRPr>
          </a:p>
        </p:txBody>
      </p:sp>
      <p:sp>
        <p:nvSpPr>
          <p:cNvPr id="370" name="Google Shape;370;p41"/>
          <p:cNvSpPr txBox="1"/>
          <p:nvPr/>
        </p:nvSpPr>
        <p:spPr>
          <a:xfrm>
            <a:off x="3670450" y="4640200"/>
            <a:ext cx="146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Adversary</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Ubuntu Mono"/>
                <a:ea typeface="Ubuntu Mono"/>
                <a:cs typeface="Ubuntu Mono"/>
                <a:sym typeface="Ubuntu Mono"/>
              </a:rPr>
              <a:t>About Me</a:t>
            </a:r>
            <a:endParaRPr>
              <a:latin typeface="Ubuntu Mono"/>
              <a:ea typeface="Ubuntu Mono"/>
              <a:cs typeface="Ubuntu Mono"/>
              <a:sym typeface="Ubuntu Mono"/>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Century Gothic"/>
              <a:buChar char="-"/>
            </a:pPr>
            <a:r>
              <a:rPr lang="en">
                <a:latin typeface="Century Gothic"/>
                <a:ea typeface="Century Gothic"/>
                <a:cs typeface="Century Gothic"/>
                <a:sym typeface="Century Gothic"/>
              </a:rPr>
              <a:t>Tan Kel Zin</a:t>
            </a:r>
            <a:endParaRPr>
              <a:latin typeface="Century Gothic"/>
              <a:ea typeface="Century Gothic"/>
              <a:cs typeface="Century Gothic"/>
              <a:sym typeface="Century Gothic"/>
            </a:endParaRPr>
          </a:p>
          <a:p>
            <a:pPr indent="-342900" lvl="0" marL="457200" rtl="0" algn="l">
              <a:lnSpc>
                <a:spcPct val="150000"/>
              </a:lnSpc>
              <a:spcBef>
                <a:spcPts val="0"/>
              </a:spcBef>
              <a:spcAft>
                <a:spcPts val="0"/>
              </a:spcAft>
              <a:buClr>
                <a:schemeClr val="dk2"/>
              </a:buClr>
              <a:buSzPts val="1800"/>
              <a:buFont typeface="Century Gothic"/>
              <a:buChar char="-"/>
            </a:pPr>
            <a:r>
              <a:rPr lang="en">
                <a:latin typeface="Century Gothic"/>
                <a:ea typeface="Century Gothic"/>
                <a:cs typeface="Century Gothic"/>
                <a:sym typeface="Century Gothic"/>
              </a:rPr>
              <a:t>Discord </a:t>
            </a:r>
            <a:r>
              <a:rPr lang="en">
                <a:latin typeface="Ubuntu Mono"/>
                <a:ea typeface="Ubuntu Mono"/>
                <a:cs typeface="Ubuntu Mono"/>
                <a:sym typeface="Ubuntu Mono"/>
              </a:rPr>
              <a:t>@mechfrog88</a:t>
            </a:r>
            <a:endParaRPr>
              <a:latin typeface="Ubuntu Mono"/>
              <a:ea typeface="Ubuntu Mono"/>
              <a:cs typeface="Ubuntu Mono"/>
              <a:sym typeface="Ubuntu Mono"/>
            </a:endParaRPr>
          </a:p>
          <a:p>
            <a:pPr indent="-342900" lvl="0" marL="457200" rtl="0" algn="l">
              <a:lnSpc>
                <a:spcPct val="150000"/>
              </a:lnSpc>
              <a:spcBef>
                <a:spcPts val="0"/>
              </a:spcBef>
              <a:spcAft>
                <a:spcPts val="0"/>
              </a:spcAft>
              <a:buClr>
                <a:schemeClr val="dk2"/>
              </a:buClr>
              <a:buSzPts val="1800"/>
              <a:buFont typeface="Century Gothic"/>
              <a:buChar char="-"/>
            </a:pPr>
            <a:r>
              <a:rPr lang="en">
                <a:latin typeface="Century Gothic"/>
                <a:ea typeface="Century Gothic"/>
                <a:cs typeface="Century Gothic"/>
                <a:sym typeface="Century Gothic"/>
              </a:rPr>
              <a:t>Frequent Cryptography CTF Players </a:t>
            </a:r>
            <a:endParaRPr sz="1800">
              <a:latin typeface="Century Gothic"/>
              <a:ea typeface="Century Gothic"/>
              <a:cs typeface="Century Gothic"/>
              <a:sym typeface="Century Gothic"/>
            </a:endParaRPr>
          </a:p>
          <a:p>
            <a:pPr indent="-342900" lvl="0" marL="457200" rtl="0" algn="l">
              <a:lnSpc>
                <a:spcPct val="150000"/>
              </a:lnSpc>
              <a:spcBef>
                <a:spcPts val="0"/>
              </a:spcBef>
              <a:spcAft>
                <a:spcPts val="0"/>
              </a:spcAft>
              <a:buClr>
                <a:schemeClr val="dk2"/>
              </a:buClr>
              <a:buSzPts val="1800"/>
              <a:buFont typeface="Century Gothic"/>
              <a:buChar char="-"/>
            </a:pPr>
            <a:r>
              <a:rPr lang="en">
                <a:latin typeface="Century Gothic"/>
                <a:ea typeface="Century Gothic"/>
                <a:cs typeface="Century Gothic"/>
                <a:sym typeface="Century Gothic"/>
              </a:rPr>
              <a:t>Graduated from NUS Computer Science and Math double major</a:t>
            </a:r>
            <a:endParaRPr>
              <a:latin typeface="Century Gothic"/>
              <a:ea typeface="Century Gothic"/>
              <a:cs typeface="Century Gothic"/>
              <a:sym typeface="Century Gothic"/>
            </a:endParaRPr>
          </a:p>
          <a:p>
            <a:pPr indent="-342900" lvl="0" marL="457200" rtl="0" algn="l">
              <a:lnSpc>
                <a:spcPct val="150000"/>
              </a:lnSpc>
              <a:spcBef>
                <a:spcPts val="0"/>
              </a:spcBef>
              <a:spcAft>
                <a:spcPts val="0"/>
              </a:spcAft>
              <a:buClr>
                <a:schemeClr val="dk2"/>
              </a:buClr>
              <a:buSzPts val="1800"/>
              <a:buFont typeface="Century Gothic"/>
              <a:buChar char="-"/>
            </a:pPr>
            <a:r>
              <a:rPr lang="en">
                <a:latin typeface="Century Gothic"/>
                <a:ea typeface="Century Gothic"/>
                <a:cs typeface="Century Gothic"/>
                <a:sym typeface="Century Gothic"/>
              </a:rPr>
              <a:t>Incoming Computer Science PhD student at NUS</a:t>
            </a:r>
            <a:endParaRPr>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2"/>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Scheme</a:t>
            </a:r>
            <a:endParaRPr sz="2500">
              <a:latin typeface="Ubuntu Mono"/>
              <a:ea typeface="Ubuntu Mono"/>
              <a:cs typeface="Ubuntu Mono"/>
              <a:sym typeface="Ubuntu Mono"/>
            </a:endParaRPr>
          </a:p>
        </p:txBody>
      </p:sp>
      <p:sp>
        <p:nvSpPr>
          <p:cNvPr id="376" name="Google Shape;376;p42"/>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77" name="Google Shape;377;p42"/>
          <p:cNvSpPr txBox="1"/>
          <p:nvPr/>
        </p:nvSpPr>
        <p:spPr>
          <a:xfrm>
            <a:off x="311700" y="1134425"/>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Define our Encryption Scheme as a Tuple of 3 functions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Ubuntu Mono"/>
                <a:ea typeface="Ubuntu Mono"/>
                <a:cs typeface="Ubuntu Mono"/>
                <a:sym typeface="Ubuntu Mono"/>
              </a:rPr>
              <a:t>(KeyGen, Enc, Dec)</a:t>
            </a:r>
            <a:endParaRPr sz="1800">
              <a:solidFill>
                <a:schemeClr val="dk2"/>
              </a:solidFill>
              <a:latin typeface="Ubuntu Mono"/>
              <a:ea typeface="Ubuntu Mono"/>
              <a:cs typeface="Ubuntu Mono"/>
              <a:sym typeface="Ubuntu Mono"/>
            </a:endParaRPr>
          </a:p>
        </p:txBody>
      </p:sp>
      <p:sp>
        <p:nvSpPr>
          <p:cNvPr id="378" name="Google Shape;378;p42"/>
          <p:cNvSpPr txBox="1"/>
          <p:nvPr/>
        </p:nvSpPr>
        <p:spPr>
          <a:xfrm>
            <a:off x="392400" y="2063700"/>
            <a:ext cx="7750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KeyGen() - Return a key from keyspace</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rPr lang="en" sz="1800">
                <a:solidFill>
                  <a:schemeClr val="dk2"/>
                </a:solidFill>
                <a:latin typeface="Ubuntu Mono"/>
                <a:ea typeface="Ubuntu Mono"/>
                <a:cs typeface="Ubuntu Mono"/>
                <a:sym typeface="Ubuntu Mono"/>
              </a:rPr>
              <a:t>Enc(k, m) - Takes in key k and message m, return ciphertext c</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rPr lang="en" sz="1800">
                <a:solidFill>
                  <a:schemeClr val="dk2"/>
                </a:solidFill>
                <a:latin typeface="Ubuntu Mono"/>
                <a:ea typeface="Ubuntu Mono"/>
                <a:cs typeface="Ubuntu Mono"/>
                <a:sym typeface="Ubuntu Mono"/>
              </a:rPr>
              <a:t>Dec(k, c) - Takes in key k and ciphertext c, return message m</a:t>
            </a:r>
            <a:endParaRPr sz="1800">
              <a:solidFill>
                <a:schemeClr val="dk2"/>
              </a:solidFill>
              <a:latin typeface="Ubuntu Mono"/>
              <a:ea typeface="Ubuntu Mono"/>
              <a:cs typeface="Ubuntu Mono"/>
              <a:sym typeface="Ubuntu Mono"/>
            </a:endParaRPr>
          </a:p>
        </p:txBody>
      </p:sp>
      <p:sp>
        <p:nvSpPr>
          <p:cNvPr id="379" name="Google Shape;379;p42"/>
          <p:cNvSpPr txBox="1"/>
          <p:nvPr/>
        </p:nvSpPr>
        <p:spPr>
          <a:xfrm>
            <a:off x="392400" y="3889175"/>
            <a:ext cx="68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Keyspace </a:t>
            </a:r>
            <a:r>
              <a:rPr lang="en" sz="1800">
                <a:solidFill>
                  <a:schemeClr val="dk2"/>
                </a:solidFill>
                <a:latin typeface="Ubuntu Mono"/>
                <a:ea typeface="Ubuntu Mono"/>
                <a:cs typeface="Ubuntu Mono"/>
                <a:sym typeface="Ubuntu Mono"/>
              </a:rPr>
              <a:t>K</a:t>
            </a:r>
            <a:r>
              <a:rPr lang="en" sz="1800">
                <a:solidFill>
                  <a:schemeClr val="dk2"/>
                </a:solidFill>
                <a:latin typeface="Century Gothic"/>
                <a:ea typeface="Century Gothic"/>
                <a:cs typeface="Century Gothic"/>
                <a:sym typeface="Century Gothic"/>
              </a:rPr>
              <a:t>, Message Space </a:t>
            </a:r>
            <a:r>
              <a:rPr lang="en" sz="1800">
                <a:solidFill>
                  <a:schemeClr val="dk2"/>
                </a:solidFill>
                <a:latin typeface="Ubuntu Mono"/>
                <a:ea typeface="Ubuntu Mono"/>
                <a:cs typeface="Ubuntu Mono"/>
                <a:sym typeface="Ubuntu Mono"/>
              </a:rPr>
              <a:t>M</a:t>
            </a:r>
            <a:r>
              <a:rPr lang="en" sz="1800">
                <a:solidFill>
                  <a:schemeClr val="dk2"/>
                </a:solidFill>
                <a:latin typeface="Century Gothic"/>
                <a:ea typeface="Century Gothic"/>
                <a:cs typeface="Century Gothic"/>
                <a:sym typeface="Century Gothic"/>
              </a:rPr>
              <a:t>, Ciphertext Space </a:t>
            </a:r>
            <a:r>
              <a:rPr lang="en" sz="1800">
                <a:solidFill>
                  <a:schemeClr val="dk2"/>
                </a:solidFill>
                <a:latin typeface="Ubuntu Mono"/>
                <a:ea typeface="Ubuntu Mono"/>
                <a:cs typeface="Ubuntu Mono"/>
                <a:sym typeface="Ubuntu Mono"/>
              </a:rPr>
              <a:t>C</a:t>
            </a:r>
            <a:endParaRPr sz="1800">
              <a:solidFill>
                <a:schemeClr val="dk2"/>
              </a:solidFill>
              <a:latin typeface="Ubuntu Mono"/>
              <a:ea typeface="Ubuntu Mono"/>
              <a:cs typeface="Ubuntu Mono"/>
              <a:sym typeface="Ubuntu Mono"/>
            </a:endParaRPr>
          </a:p>
        </p:txBody>
      </p:sp>
      <p:sp>
        <p:nvSpPr>
          <p:cNvPr id="380" name="Google Shape;380;p42"/>
          <p:cNvSpPr txBox="1"/>
          <p:nvPr/>
        </p:nvSpPr>
        <p:spPr>
          <a:xfrm>
            <a:off x="392400" y="4393700"/>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Assume the spaces are finite</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3"/>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Required Properties</a:t>
            </a:r>
            <a:endParaRPr sz="2500">
              <a:latin typeface="Ubuntu Mono"/>
              <a:ea typeface="Ubuntu Mono"/>
              <a:cs typeface="Ubuntu Mono"/>
              <a:sym typeface="Ubuntu Mono"/>
            </a:endParaRPr>
          </a:p>
        </p:txBody>
      </p:sp>
      <p:sp>
        <p:nvSpPr>
          <p:cNvPr id="386" name="Google Shape;386;p43"/>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87" name="Google Shape;387;p43"/>
          <p:cNvSpPr txBox="1"/>
          <p:nvPr/>
        </p:nvSpPr>
        <p:spPr>
          <a:xfrm>
            <a:off x="311700" y="1134425"/>
            <a:ext cx="852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Correctness</a:t>
            </a:r>
            <a:endParaRPr sz="1800" u="sng">
              <a:solidFill>
                <a:schemeClr val="dk2"/>
              </a:solidFill>
              <a:latin typeface="Century Gothic"/>
              <a:ea typeface="Century Gothic"/>
              <a:cs typeface="Century Gothic"/>
              <a:sym typeface="Century Gothic"/>
            </a:endParaRPr>
          </a:p>
        </p:txBody>
      </p:sp>
      <p:sp>
        <p:nvSpPr>
          <p:cNvPr id="388" name="Google Shape;388;p43"/>
          <p:cNvSpPr txBox="1"/>
          <p:nvPr/>
        </p:nvSpPr>
        <p:spPr>
          <a:xfrm>
            <a:off x="311700" y="1596125"/>
            <a:ext cx="4036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latin typeface="Century Gothic"/>
                <a:ea typeface="Century Gothic"/>
                <a:cs typeface="Century Gothic"/>
                <a:sym typeface="Century Gothic"/>
              </a:rPr>
              <a:t>For all keys </a:t>
            </a:r>
            <a:r>
              <a:rPr lang="en" sz="1800">
                <a:solidFill>
                  <a:schemeClr val="dk2"/>
                </a:solidFill>
                <a:latin typeface="Ubuntu Mono"/>
                <a:ea typeface="Ubuntu Mono"/>
                <a:cs typeface="Ubuntu Mono"/>
                <a:sym typeface="Ubuntu Mono"/>
              </a:rPr>
              <a:t>k</a:t>
            </a:r>
            <a:r>
              <a:rPr i="1" lang="en" sz="1800">
                <a:solidFill>
                  <a:schemeClr val="dk2"/>
                </a:solidFill>
                <a:latin typeface="Century Gothic"/>
                <a:ea typeface="Century Gothic"/>
                <a:cs typeface="Century Gothic"/>
                <a:sym typeface="Century Gothic"/>
              </a:rPr>
              <a:t>, message </a:t>
            </a:r>
            <a:r>
              <a:rPr lang="en" sz="1800">
                <a:solidFill>
                  <a:schemeClr val="dk2"/>
                </a:solidFill>
                <a:latin typeface="Ubuntu Mono"/>
                <a:ea typeface="Ubuntu Mono"/>
                <a:cs typeface="Ubuntu Mono"/>
                <a:sym typeface="Ubuntu Mono"/>
              </a:rPr>
              <a:t>m</a:t>
            </a:r>
            <a:endParaRPr i="1"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rPr lang="en" sz="1800">
                <a:solidFill>
                  <a:schemeClr val="dk2"/>
                </a:solidFill>
                <a:latin typeface="Ubuntu Mono"/>
                <a:ea typeface="Ubuntu Mono"/>
                <a:cs typeface="Ubuntu Mono"/>
                <a:sym typeface="Ubuntu Mono"/>
              </a:rPr>
              <a:t>Dec(k, </a:t>
            </a:r>
            <a:r>
              <a:rPr lang="en" sz="1800">
                <a:solidFill>
                  <a:schemeClr val="dk2"/>
                </a:solidFill>
                <a:latin typeface="Ubuntu Mono"/>
                <a:ea typeface="Ubuntu Mono"/>
                <a:cs typeface="Ubuntu Mono"/>
                <a:sym typeface="Ubuntu Mono"/>
              </a:rPr>
              <a:t>Enc(k, m)) = m</a:t>
            </a:r>
            <a:endParaRPr sz="1800">
              <a:solidFill>
                <a:schemeClr val="dk2"/>
              </a:solidFill>
              <a:latin typeface="Ubuntu Mono"/>
              <a:ea typeface="Ubuntu Mono"/>
              <a:cs typeface="Ubuntu Mono"/>
              <a:sym typeface="Ubuntu Mono"/>
            </a:endParaRPr>
          </a:p>
        </p:txBody>
      </p:sp>
      <p:sp>
        <p:nvSpPr>
          <p:cNvPr id="389" name="Google Shape;389;p43"/>
          <p:cNvSpPr txBox="1"/>
          <p:nvPr/>
        </p:nvSpPr>
        <p:spPr>
          <a:xfrm>
            <a:off x="311700" y="2810825"/>
            <a:ext cx="852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Security</a:t>
            </a:r>
            <a:endParaRPr sz="1800" u="sng">
              <a:solidFill>
                <a:schemeClr val="dk2"/>
              </a:solidFill>
              <a:latin typeface="Century Gothic"/>
              <a:ea typeface="Century Gothic"/>
              <a:cs typeface="Century Gothic"/>
              <a:sym typeface="Century Gothic"/>
            </a:endParaRPr>
          </a:p>
        </p:txBody>
      </p:sp>
      <p:sp>
        <p:nvSpPr>
          <p:cNvPr id="390" name="Google Shape;390;p43"/>
          <p:cNvSpPr txBox="1"/>
          <p:nvPr/>
        </p:nvSpPr>
        <p:spPr>
          <a:xfrm>
            <a:off x="311700" y="3301325"/>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How?</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Security</a:t>
            </a:r>
            <a:endParaRPr sz="2500">
              <a:latin typeface="Ubuntu Mono"/>
              <a:ea typeface="Ubuntu Mono"/>
              <a:cs typeface="Ubuntu Mono"/>
              <a:sym typeface="Ubuntu Mono"/>
            </a:endParaRPr>
          </a:p>
        </p:txBody>
      </p:sp>
      <p:sp>
        <p:nvSpPr>
          <p:cNvPr id="396" name="Google Shape;396;p44"/>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97" name="Google Shape;397;p44"/>
          <p:cNvSpPr txBox="1"/>
          <p:nvPr/>
        </p:nvSpPr>
        <p:spPr>
          <a:xfrm>
            <a:off x="357400" y="1114200"/>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Definition 1</a:t>
            </a:r>
            <a:endParaRPr sz="1800">
              <a:solidFill>
                <a:schemeClr val="dk2"/>
              </a:solidFill>
              <a:latin typeface="Century Gothic"/>
              <a:ea typeface="Century Gothic"/>
              <a:cs typeface="Century Gothic"/>
              <a:sym typeface="Century Gothic"/>
            </a:endParaRPr>
          </a:p>
        </p:txBody>
      </p:sp>
      <p:sp>
        <p:nvSpPr>
          <p:cNvPr id="398" name="Google Shape;398;p44"/>
          <p:cNvSpPr txBox="1"/>
          <p:nvPr/>
        </p:nvSpPr>
        <p:spPr>
          <a:xfrm>
            <a:off x="357400" y="1575900"/>
            <a:ext cx="651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No algorithm </a:t>
            </a:r>
            <a:r>
              <a:rPr lang="en" sz="1800">
                <a:solidFill>
                  <a:schemeClr val="dk2"/>
                </a:solidFill>
                <a:latin typeface="Century Gothic"/>
                <a:ea typeface="Century Gothic"/>
                <a:cs typeface="Century Gothic"/>
                <a:sym typeface="Century Gothic"/>
              </a:rPr>
              <a:t>can retrieve m </a:t>
            </a:r>
            <a:r>
              <a:rPr lang="en" sz="1800">
                <a:solidFill>
                  <a:schemeClr val="dk2"/>
                </a:solidFill>
                <a:latin typeface="Century Gothic"/>
                <a:ea typeface="Century Gothic"/>
                <a:cs typeface="Century Gothic"/>
                <a:sym typeface="Century Gothic"/>
              </a:rPr>
              <a:t>without the knowledge of k </a:t>
            </a:r>
            <a:endParaRPr sz="1800">
              <a:solidFill>
                <a:schemeClr val="dk2"/>
              </a:solidFill>
              <a:latin typeface="Century Gothic"/>
              <a:ea typeface="Century Gothic"/>
              <a:cs typeface="Century Gothic"/>
              <a:sym typeface="Century Gothic"/>
            </a:endParaRPr>
          </a:p>
        </p:txBody>
      </p:sp>
      <p:sp>
        <p:nvSpPr>
          <p:cNvPr id="399" name="Google Shape;399;p44"/>
          <p:cNvSpPr txBox="1"/>
          <p:nvPr/>
        </p:nvSpPr>
        <p:spPr>
          <a:xfrm>
            <a:off x="357400" y="2165325"/>
            <a:ext cx="84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For all algorithm A, the probability of A return the correct m given c is 0</a:t>
            </a:r>
            <a:endParaRPr sz="1800">
              <a:solidFill>
                <a:schemeClr val="dk2"/>
              </a:solidFill>
              <a:latin typeface="Century Gothic"/>
              <a:ea typeface="Century Gothic"/>
              <a:cs typeface="Century Gothic"/>
              <a:sym typeface="Century Gothic"/>
            </a:endParaRPr>
          </a:p>
        </p:txBody>
      </p:sp>
      <p:pic>
        <p:nvPicPr>
          <p:cNvPr id="400" name="Google Shape;400;p44"/>
          <p:cNvPicPr preferRelativeResize="0"/>
          <p:nvPr/>
        </p:nvPicPr>
        <p:blipFill>
          <a:blip r:embed="rId3">
            <a:alphaModFix/>
          </a:blip>
          <a:stretch>
            <a:fillRect/>
          </a:stretch>
        </p:blipFill>
        <p:spPr>
          <a:xfrm>
            <a:off x="461625" y="2795200"/>
            <a:ext cx="3462749" cy="461700"/>
          </a:xfrm>
          <a:prstGeom prst="rect">
            <a:avLst/>
          </a:prstGeom>
          <a:noFill/>
          <a:ln>
            <a:noFill/>
          </a:ln>
        </p:spPr>
      </p:pic>
      <p:sp>
        <p:nvSpPr>
          <p:cNvPr id="401" name="Google Shape;401;p44"/>
          <p:cNvSpPr txBox="1"/>
          <p:nvPr/>
        </p:nvSpPr>
        <p:spPr>
          <a:xfrm>
            <a:off x="392425" y="3524775"/>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Problems?</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5"/>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Security</a:t>
            </a:r>
            <a:endParaRPr sz="2500">
              <a:latin typeface="Ubuntu Mono"/>
              <a:ea typeface="Ubuntu Mono"/>
              <a:cs typeface="Ubuntu Mono"/>
              <a:sym typeface="Ubuntu Mono"/>
            </a:endParaRPr>
          </a:p>
        </p:txBody>
      </p:sp>
      <p:sp>
        <p:nvSpPr>
          <p:cNvPr id="407" name="Google Shape;407;p45"/>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08" name="Google Shape;408;p45"/>
          <p:cNvSpPr txBox="1"/>
          <p:nvPr/>
        </p:nvSpPr>
        <p:spPr>
          <a:xfrm>
            <a:off x="357400" y="1114200"/>
            <a:ext cx="830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Suppose there is an algorithm that just randomly guess the message m</a:t>
            </a:r>
            <a:endParaRPr sz="1800">
              <a:solidFill>
                <a:schemeClr val="dk2"/>
              </a:solidFill>
              <a:latin typeface="Century Gothic"/>
              <a:ea typeface="Century Gothic"/>
              <a:cs typeface="Century Gothic"/>
              <a:sym typeface="Century Gothic"/>
            </a:endParaRPr>
          </a:p>
        </p:txBody>
      </p:sp>
      <p:pic>
        <p:nvPicPr>
          <p:cNvPr id="409" name="Google Shape;409;p45"/>
          <p:cNvPicPr preferRelativeResize="0"/>
          <p:nvPr/>
        </p:nvPicPr>
        <p:blipFill>
          <a:blip r:embed="rId3">
            <a:alphaModFix/>
          </a:blip>
          <a:stretch>
            <a:fillRect/>
          </a:stretch>
        </p:blipFill>
        <p:spPr>
          <a:xfrm>
            <a:off x="431450" y="1672375"/>
            <a:ext cx="3257494" cy="835350"/>
          </a:xfrm>
          <a:prstGeom prst="rect">
            <a:avLst/>
          </a:prstGeom>
          <a:noFill/>
          <a:ln>
            <a:noFill/>
          </a:ln>
        </p:spPr>
      </p:pic>
      <p:sp>
        <p:nvSpPr>
          <p:cNvPr id="410" name="Google Shape;410;p45"/>
          <p:cNvSpPr txBox="1"/>
          <p:nvPr/>
        </p:nvSpPr>
        <p:spPr>
          <a:xfrm>
            <a:off x="357400" y="2671650"/>
            <a:ext cx="41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Security</a:t>
            </a:r>
            <a:endParaRPr sz="1800" u="sng">
              <a:solidFill>
                <a:schemeClr val="dk2"/>
              </a:solidFill>
              <a:latin typeface="Century Gothic"/>
              <a:ea typeface="Century Gothic"/>
              <a:cs typeface="Century Gothic"/>
              <a:sym typeface="Century Gothic"/>
            </a:endParaRPr>
          </a:p>
        </p:txBody>
      </p:sp>
      <p:pic>
        <p:nvPicPr>
          <p:cNvPr id="411" name="Google Shape;411;p45"/>
          <p:cNvPicPr preferRelativeResize="0"/>
          <p:nvPr/>
        </p:nvPicPr>
        <p:blipFill>
          <a:blip r:embed="rId4">
            <a:alphaModFix/>
          </a:blip>
          <a:stretch>
            <a:fillRect/>
          </a:stretch>
        </p:blipFill>
        <p:spPr>
          <a:xfrm>
            <a:off x="431450" y="3971025"/>
            <a:ext cx="3257400" cy="835350"/>
          </a:xfrm>
          <a:prstGeom prst="rect">
            <a:avLst/>
          </a:prstGeom>
          <a:noFill/>
          <a:ln>
            <a:noFill/>
          </a:ln>
        </p:spPr>
      </p:pic>
      <p:sp>
        <p:nvSpPr>
          <p:cNvPr id="412" name="Google Shape;412;p45"/>
          <p:cNvSpPr txBox="1"/>
          <p:nvPr/>
        </p:nvSpPr>
        <p:spPr>
          <a:xfrm>
            <a:off x="357400" y="3133350"/>
            <a:ext cx="847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For all algorithm A, the probability of A return the correct m given c</a:t>
            </a:r>
            <a:r>
              <a:rPr lang="en" sz="1800">
                <a:solidFill>
                  <a:schemeClr val="dk2"/>
                </a:solidFill>
                <a:latin typeface="Century Gothic"/>
                <a:ea typeface="Century Gothic"/>
                <a:cs typeface="Century Gothic"/>
                <a:sym typeface="Century Gothic"/>
              </a:rPr>
              <a:t> is not better than random guessing</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Security</a:t>
            </a:r>
            <a:endParaRPr sz="2500">
              <a:latin typeface="Ubuntu Mono"/>
              <a:ea typeface="Ubuntu Mono"/>
              <a:cs typeface="Ubuntu Mono"/>
              <a:sym typeface="Ubuntu Mono"/>
            </a:endParaRPr>
          </a:p>
        </p:txBody>
      </p:sp>
      <p:sp>
        <p:nvSpPr>
          <p:cNvPr id="418" name="Google Shape;418;p46"/>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19" name="Google Shape;419;p46"/>
          <p:cNvSpPr txBox="1"/>
          <p:nvPr/>
        </p:nvSpPr>
        <p:spPr>
          <a:xfrm>
            <a:off x="357400" y="1038000"/>
            <a:ext cx="830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How to construct a scheme that satisfies these requirements?</a:t>
            </a:r>
            <a:endParaRPr sz="1800">
              <a:solidFill>
                <a:schemeClr val="dk2"/>
              </a:solidFill>
              <a:latin typeface="Century Gothic"/>
              <a:ea typeface="Century Gothic"/>
              <a:cs typeface="Century Gothic"/>
              <a:sym typeface="Century Gothic"/>
            </a:endParaRPr>
          </a:p>
        </p:txBody>
      </p:sp>
      <p:sp>
        <p:nvSpPr>
          <p:cNvPr id="420" name="Google Shape;420;p46"/>
          <p:cNvSpPr txBox="1"/>
          <p:nvPr/>
        </p:nvSpPr>
        <p:spPr>
          <a:xfrm>
            <a:off x="357400" y="1702525"/>
            <a:ext cx="41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XOR Operation</a:t>
            </a:r>
            <a:endParaRPr sz="1800">
              <a:solidFill>
                <a:schemeClr val="dk2"/>
              </a:solidFill>
              <a:latin typeface="Ubuntu Mono"/>
              <a:ea typeface="Ubuntu Mono"/>
              <a:cs typeface="Ubuntu Mono"/>
              <a:sym typeface="Ubuntu Mono"/>
            </a:endParaRPr>
          </a:p>
        </p:txBody>
      </p:sp>
      <p:graphicFrame>
        <p:nvGraphicFramePr>
          <p:cNvPr id="421" name="Google Shape;421;p46"/>
          <p:cNvGraphicFramePr/>
          <p:nvPr/>
        </p:nvGraphicFramePr>
        <p:xfrm>
          <a:off x="421800" y="2268175"/>
          <a:ext cx="3000000" cy="3000000"/>
        </p:xfrm>
        <a:graphic>
          <a:graphicData uri="http://schemas.openxmlformats.org/drawingml/2006/table">
            <a:tbl>
              <a:tblPr>
                <a:noFill/>
                <a:tableStyleId>{902F0977-AFD5-4F31-B375-9A93FD24D2FF}</a:tableStyleId>
              </a:tblPr>
              <a:tblGrid>
                <a:gridCol w="772150"/>
                <a:gridCol w="772150"/>
                <a:gridCol w="772150"/>
              </a:tblGrid>
              <a:tr h="381000">
                <a:tc>
                  <a:txBody>
                    <a:bodyPr/>
                    <a:lstStyle/>
                    <a:p>
                      <a:pPr indent="0" lvl="0" marL="0" rtl="0" algn="ctr">
                        <a:spcBef>
                          <a:spcPts val="0"/>
                        </a:spcBef>
                        <a:spcAft>
                          <a:spcPts val="0"/>
                        </a:spcAft>
                        <a:buNone/>
                      </a:pPr>
                      <a:r>
                        <a:rPr lang="en"/>
                        <a:t>a</a:t>
                      </a:r>
                      <a:endParaRPr/>
                    </a:p>
                  </a:txBody>
                  <a:tcPr marT="91425" marB="91425" marR="91425" marL="91425"/>
                </a:tc>
                <a:tc>
                  <a:txBody>
                    <a:bodyPr/>
                    <a:lstStyle/>
                    <a:p>
                      <a:pPr indent="0" lvl="0" marL="0" rtl="0" algn="ctr">
                        <a:spcBef>
                          <a:spcPts val="0"/>
                        </a:spcBef>
                        <a:spcAft>
                          <a:spcPts val="0"/>
                        </a:spcAft>
                        <a:buNone/>
                      </a:pPr>
                      <a:r>
                        <a:rPr lang="en"/>
                        <a:t>b</a:t>
                      </a:r>
                      <a:endParaRPr/>
                    </a:p>
                  </a:txBody>
                  <a:tcPr marT="91425" marB="91425" marR="91425" marL="91425"/>
                </a:tc>
                <a:tc>
                  <a:txBody>
                    <a:bodyPr/>
                    <a:lstStyle/>
                    <a:p>
                      <a:pPr indent="0" lvl="0" marL="0" rtl="0" algn="ctr">
                        <a:spcBef>
                          <a:spcPts val="0"/>
                        </a:spcBef>
                        <a:spcAft>
                          <a:spcPts val="0"/>
                        </a:spcAft>
                        <a:buNone/>
                      </a:pPr>
                      <a:r>
                        <a:rPr lang="en"/>
                        <a:t>a xor b</a:t>
                      </a:r>
                      <a:endParaRPr/>
                    </a:p>
                  </a:txBody>
                  <a:tcPr marT="91425" marB="91425" marR="91425" marL="91425"/>
                </a:tc>
              </a:tr>
              <a:tr h="381000">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r h="381000">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r h="381000">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0</a:t>
                      </a:r>
                      <a:endParaRPr/>
                    </a:p>
                  </a:txBody>
                  <a:tcPr marT="91425" marB="91425" marR="91425" marL="91425"/>
                </a:tc>
              </a:tr>
            </a:tbl>
          </a:graphicData>
        </a:graphic>
      </p:graphicFrame>
      <p:sp>
        <p:nvSpPr>
          <p:cNvPr id="422" name="Google Shape;422;p46"/>
          <p:cNvSpPr txBox="1"/>
          <p:nvPr/>
        </p:nvSpPr>
        <p:spPr>
          <a:xfrm>
            <a:off x="2883425" y="1638475"/>
            <a:ext cx="28500" cy="6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3" name="Google Shape;423;p46"/>
          <p:cNvSpPr txBox="1"/>
          <p:nvPr/>
        </p:nvSpPr>
        <p:spPr>
          <a:xfrm>
            <a:off x="3462975" y="3231025"/>
            <a:ext cx="412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Given a xor b, we can never tell the original value of a</a:t>
            </a:r>
            <a:endParaRPr sz="1800">
              <a:solidFill>
                <a:schemeClr val="dk2"/>
              </a:solidFill>
              <a:latin typeface="Ubuntu Mono"/>
              <a:ea typeface="Ubuntu Mono"/>
              <a:cs typeface="Ubuntu Mono"/>
              <a:sym typeface="Ubuntu Mono"/>
            </a:endParaRPr>
          </a:p>
        </p:txBody>
      </p:sp>
      <p:sp>
        <p:nvSpPr>
          <p:cNvPr id="424" name="Google Shape;424;p46"/>
          <p:cNvSpPr txBox="1"/>
          <p:nvPr/>
        </p:nvSpPr>
        <p:spPr>
          <a:xfrm>
            <a:off x="3484450" y="2232350"/>
            <a:ext cx="412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Suppose a is the message, b is the key, we </a:t>
            </a:r>
            <a:r>
              <a:rPr lang="en" sz="1800">
                <a:solidFill>
                  <a:schemeClr val="dk2"/>
                </a:solidFill>
                <a:latin typeface="Ubuntu Mono"/>
                <a:ea typeface="Ubuntu Mono"/>
                <a:cs typeface="Ubuntu Mono"/>
                <a:sym typeface="Ubuntu Mono"/>
              </a:rPr>
              <a:t>randomly </a:t>
            </a:r>
            <a:r>
              <a:rPr lang="en" sz="1800">
                <a:solidFill>
                  <a:schemeClr val="dk2"/>
                </a:solidFill>
                <a:latin typeface="Ubuntu Mono"/>
                <a:ea typeface="Ubuntu Mono"/>
                <a:cs typeface="Ubuntu Mono"/>
                <a:sym typeface="Ubuntu Mono"/>
              </a:rPr>
              <a:t>set b as 0 or 1 </a:t>
            </a:r>
            <a:endParaRPr sz="1800">
              <a:solidFill>
                <a:schemeClr val="dk2"/>
              </a:solidFill>
              <a:latin typeface="Ubuntu Mono"/>
              <a:ea typeface="Ubuntu Mono"/>
              <a:cs typeface="Ubuntu Mono"/>
              <a:sym typeface="Ubuntu Mono"/>
            </a:endParaRPr>
          </a:p>
        </p:txBody>
      </p:sp>
      <p:sp>
        <p:nvSpPr>
          <p:cNvPr id="425" name="Google Shape;425;p46"/>
          <p:cNvSpPr txBox="1"/>
          <p:nvPr/>
        </p:nvSpPr>
        <p:spPr>
          <a:xfrm>
            <a:off x="3462975" y="4157025"/>
            <a:ext cx="4121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Let’s make our encryption the xor operation</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One Time Pad</a:t>
            </a:r>
            <a:endParaRPr sz="2500">
              <a:latin typeface="Ubuntu Mono"/>
              <a:ea typeface="Ubuntu Mono"/>
              <a:cs typeface="Ubuntu Mono"/>
              <a:sym typeface="Ubuntu Mono"/>
            </a:endParaRPr>
          </a:p>
        </p:txBody>
      </p:sp>
      <p:sp>
        <p:nvSpPr>
          <p:cNvPr id="431" name="Google Shape;431;p47"/>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32" name="Google Shape;432;p47"/>
          <p:cNvSpPr txBox="1"/>
          <p:nvPr/>
        </p:nvSpPr>
        <p:spPr>
          <a:xfrm>
            <a:off x="406700" y="1967075"/>
            <a:ext cx="7750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KeyGen() -&gt; a randomly sample n bit element k</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rPr lang="en" sz="1800">
                <a:solidFill>
                  <a:schemeClr val="dk2"/>
                </a:solidFill>
                <a:latin typeface="Ubuntu Mono"/>
                <a:ea typeface="Ubuntu Mono"/>
                <a:cs typeface="Ubuntu Mono"/>
                <a:sym typeface="Ubuntu Mono"/>
              </a:rPr>
              <a:t>Enc(k, m) -&gt; </a:t>
            </a:r>
            <a:r>
              <a:rPr lang="en" sz="1800">
                <a:solidFill>
                  <a:schemeClr val="dk2"/>
                </a:solidFill>
                <a:latin typeface="Ubuntu Mono"/>
                <a:ea typeface="Ubuntu Mono"/>
                <a:cs typeface="Ubuntu Mono"/>
                <a:sym typeface="Ubuntu Mono"/>
              </a:rPr>
              <a:t>k xor m</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rPr lang="en" sz="1800">
                <a:solidFill>
                  <a:schemeClr val="dk2"/>
                </a:solidFill>
                <a:latin typeface="Ubuntu Mono"/>
                <a:ea typeface="Ubuntu Mono"/>
                <a:cs typeface="Ubuntu Mono"/>
                <a:sym typeface="Ubuntu Mono"/>
              </a:rPr>
              <a:t>Dec(k, c) -&gt; k xor c</a:t>
            </a:r>
            <a:endParaRPr sz="1800">
              <a:solidFill>
                <a:schemeClr val="dk2"/>
              </a:solidFill>
              <a:latin typeface="Ubuntu Mono"/>
              <a:ea typeface="Ubuntu Mono"/>
              <a:cs typeface="Ubuntu Mono"/>
              <a:sym typeface="Ubuntu Mono"/>
            </a:endParaRPr>
          </a:p>
        </p:txBody>
      </p:sp>
      <p:sp>
        <p:nvSpPr>
          <p:cNvPr id="433" name="Google Shape;433;p47"/>
          <p:cNvSpPr txBox="1"/>
          <p:nvPr/>
        </p:nvSpPr>
        <p:spPr>
          <a:xfrm>
            <a:off x="406700" y="1119725"/>
            <a:ext cx="688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Suppose the spaces are the n bits numbers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The size will then be </a:t>
            </a:r>
            <a:r>
              <a:rPr lang="en" sz="1800">
                <a:solidFill>
                  <a:schemeClr val="dk2"/>
                </a:solidFill>
                <a:latin typeface="Century Gothic"/>
                <a:ea typeface="Century Gothic"/>
                <a:cs typeface="Century Gothic"/>
                <a:sym typeface="Century Gothic"/>
              </a:rPr>
              <a:t>|K| = |M| = |C| =</a:t>
            </a:r>
            <a:endParaRPr sz="1800">
              <a:solidFill>
                <a:schemeClr val="dk2"/>
              </a:solidFill>
              <a:latin typeface="Century Gothic"/>
              <a:ea typeface="Century Gothic"/>
              <a:cs typeface="Century Gothic"/>
              <a:sym typeface="Century Gothic"/>
            </a:endParaRPr>
          </a:p>
        </p:txBody>
      </p:sp>
      <p:pic>
        <p:nvPicPr>
          <p:cNvPr id="434" name="Google Shape;434;p47"/>
          <p:cNvPicPr preferRelativeResize="0"/>
          <p:nvPr/>
        </p:nvPicPr>
        <p:blipFill>
          <a:blip r:embed="rId3">
            <a:alphaModFix/>
          </a:blip>
          <a:stretch>
            <a:fillRect/>
          </a:stretch>
        </p:blipFill>
        <p:spPr>
          <a:xfrm>
            <a:off x="5014525" y="1474212"/>
            <a:ext cx="334119" cy="260337"/>
          </a:xfrm>
          <a:prstGeom prst="rect">
            <a:avLst/>
          </a:prstGeom>
          <a:noFill/>
          <a:ln>
            <a:noFill/>
          </a:ln>
        </p:spPr>
      </p:pic>
      <p:sp>
        <p:nvSpPr>
          <p:cNvPr id="435" name="Google Shape;435;p47"/>
          <p:cNvSpPr txBox="1"/>
          <p:nvPr/>
        </p:nvSpPr>
        <p:spPr>
          <a:xfrm>
            <a:off x="406700" y="3720575"/>
            <a:ext cx="41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Correctness</a:t>
            </a:r>
            <a:endParaRPr sz="1800" u="sng">
              <a:solidFill>
                <a:schemeClr val="dk2"/>
              </a:solidFill>
              <a:latin typeface="Century Gothic"/>
              <a:ea typeface="Century Gothic"/>
              <a:cs typeface="Century Gothic"/>
              <a:sym typeface="Century Gothic"/>
            </a:endParaRPr>
          </a:p>
        </p:txBody>
      </p:sp>
      <p:sp>
        <p:nvSpPr>
          <p:cNvPr id="436" name="Google Shape;436;p47"/>
          <p:cNvSpPr txBox="1"/>
          <p:nvPr/>
        </p:nvSpPr>
        <p:spPr>
          <a:xfrm>
            <a:off x="443625" y="4182275"/>
            <a:ext cx="730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Dec(k, Enc(k, m)) = </a:t>
            </a:r>
            <a:r>
              <a:rPr lang="en" sz="1800">
                <a:solidFill>
                  <a:schemeClr val="dk2"/>
                </a:solidFill>
                <a:latin typeface="Ubuntu Mono"/>
                <a:ea typeface="Ubuntu Mono"/>
                <a:cs typeface="Ubuntu Mono"/>
                <a:sym typeface="Ubuntu Mono"/>
              </a:rPr>
              <a:t>Dec(k, k xor m) = k xor (k xor m) = m</a:t>
            </a:r>
            <a:endParaRPr sz="1800">
              <a:solidFill>
                <a:schemeClr val="dk2"/>
              </a:solidFill>
              <a:latin typeface="Ubuntu Mono"/>
              <a:ea typeface="Ubuntu Mono"/>
              <a:cs typeface="Ubuntu Mono"/>
              <a:sym typeface="Ubuntu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8"/>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One Time Pad</a:t>
            </a:r>
            <a:endParaRPr sz="2500">
              <a:latin typeface="Ubuntu Mono"/>
              <a:ea typeface="Ubuntu Mono"/>
              <a:cs typeface="Ubuntu Mono"/>
              <a:sym typeface="Ubuntu Mono"/>
            </a:endParaRPr>
          </a:p>
        </p:txBody>
      </p:sp>
      <p:sp>
        <p:nvSpPr>
          <p:cNvPr id="442" name="Google Shape;442;p48"/>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43" name="Google Shape;443;p48"/>
          <p:cNvSpPr txBox="1"/>
          <p:nvPr/>
        </p:nvSpPr>
        <p:spPr>
          <a:xfrm>
            <a:off x="5128275" y="659675"/>
            <a:ext cx="378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Ubuntu Mono"/>
                <a:ea typeface="Ubuntu Mono"/>
                <a:cs typeface="Ubuntu Mono"/>
                <a:sym typeface="Ubuntu Mono"/>
              </a:rPr>
              <a:t>KeyGen() -&gt; a randomly sample n bit element k</a:t>
            </a:r>
            <a:endParaRPr sz="1200">
              <a:solidFill>
                <a:schemeClr val="dk2"/>
              </a:solidFill>
              <a:latin typeface="Ubuntu Mono"/>
              <a:ea typeface="Ubuntu Mono"/>
              <a:cs typeface="Ubuntu Mono"/>
              <a:sym typeface="Ubuntu Mono"/>
            </a:endParaRPr>
          </a:p>
          <a:p>
            <a:pPr indent="0" lvl="0" marL="0" rtl="0" algn="l">
              <a:spcBef>
                <a:spcPts val="0"/>
              </a:spcBef>
              <a:spcAft>
                <a:spcPts val="0"/>
              </a:spcAft>
              <a:buNone/>
            </a:pPr>
            <a:r>
              <a:rPr lang="en" sz="1200">
                <a:solidFill>
                  <a:schemeClr val="dk2"/>
                </a:solidFill>
                <a:latin typeface="Ubuntu Mono"/>
                <a:ea typeface="Ubuntu Mono"/>
                <a:cs typeface="Ubuntu Mono"/>
                <a:sym typeface="Ubuntu Mono"/>
              </a:rPr>
              <a:t>Enc(k, m) -&gt; k xor m</a:t>
            </a:r>
            <a:endParaRPr sz="1200">
              <a:solidFill>
                <a:schemeClr val="dk2"/>
              </a:solidFill>
              <a:latin typeface="Ubuntu Mono"/>
              <a:ea typeface="Ubuntu Mono"/>
              <a:cs typeface="Ubuntu Mono"/>
              <a:sym typeface="Ubuntu Mono"/>
            </a:endParaRPr>
          </a:p>
          <a:p>
            <a:pPr indent="0" lvl="0" marL="0" rtl="0" algn="l">
              <a:spcBef>
                <a:spcPts val="0"/>
              </a:spcBef>
              <a:spcAft>
                <a:spcPts val="0"/>
              </a:spcAft>
              <a:buNone/>
            </a:pPr>
            <a:r>
              <a:rPr lang="en" sz="1200">
                <a:solidFill>
                  <a:schemeClr val="dk2"/>
                </a:solidFill>
                <a:latin typeface="Ubuntu Mono"/>
                <a:ea typeface="Ubuntu Mono"/>
                <a:cs typeface="Ubuntu Mono"/>
                <a:sym typeface="Ubuntu Mono"/>
              </a:rPr>
              <a:t>Dec(k, c) -&gt; k xor c</a:t>
            </a:r>
            <a:endParaRPr sz="1200">
              <a:solidFill>
                <a:schemeClr val="dk2"/>
              </a:solidFill>
              <a:latin typeface="Ubuntu Mono"/>
              <a:ea typeface="Ubuntu Mono"/>
              <a:cs typeface="Ubuntu Mono"/>
              <a:sym typeface="Ubuntu Mono"/>
            </a:endParaRPr>
          </a:p>
        </p:txBody>
      </p:sp>
      <p:sp>
        <p:nvSpPr>
          <p:cNvPr id="444" name="Google Shape;444;p48"/>
          <p:cNvSpPr txBox="1"/>
          <p:nvPr/>
        </p:nvSpPr>
        <p:spPr>
          <a:xfrm>
            <a:off x="406700" y="1282175"/>
            <a:ext cx="41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Security</a:t>
            </a:r>
            <a:endParaRPr sz="1800" u="sng">
              <a:solidFill>
                <a:schemeClr val="dk2"/>
              </a:solidFill>
              <a:latin typeface="Century Gothic"/>
              <a:ea typeface="Century Gothic"/>
              <a:cs typeface="Century Gothic"/>
              <a:sym typeface="Century Gothic"/>
            </a:endParaRPr>
          </a:p>
        </p:txBody>
      </p:sp>
      <p:pic>
        <p:nvPicPr>
          <p:cNvPr id="445" name="Google Shape;445;p48"/>
          <p:cNvPicPr preferRelativeResize="0"/>
          <p:nvPr/>
        </p:nvPicPr>
        <p:blipFill>
          <a:blip r:embed="rId3">
            <a:alphaModFix/>
          </a:blip>
          <a:stretch>
            <a:fillRect/>
          </a:stretch>
        </p:blipFill>
        <p:spPr>
          <a:xfrm>
            <a:off x="2683125" y="1740350"/>
            <a:ext cx="3257400" cy="835350"/>
          </a:xfrm>
          <a:prstGeom prst="rect">
            <a:avLst/>
          </a:prstGeom>
          <a:noFill/>
          <a:ln>
            <a:noFill/>
          </a:ln>
        </p:spPr>
      </p:pic>
      <p:sp>
        <p:nvSpPr>
          <p:cNvPr id="446" name="Google Shape;446;p48"/>
          <p:cNvSpPr txBox="1"/>
          <p:nvPr/>
        </p:nvSpPr>
        <p:spPr>
          <a:xfrm>
            <a:off x="431800" y="1881725"/>
            <a:ext cx="41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Want to show that</a:t>
            </a:r>
            <a:endParaRPr sz="1800">
              <a:solidFill>
                <a:schemeClr val="dk2"/>
              </a:solidFill>
              <a:latin typeface="Century Gothic"/>
              <a:ea typeface="Century Gothic"/>
              <a:cs typeface="Century Gothic"/>
              <a:sym typeface="Century Gothic"/>
            </a:endParaRPr>
          </a:p>
        </p:txBody>
      </p:sp>
      <p:pic>
        <p:nvPicPr>
          <p:cNvPr id="447" name="Google Shape;447;p48"/>
          <p:cNvPicPr preferRelativeResize="0"/>
          <p:nvPr/>
        </p:nvPicPr>
        <p:blipFill>
          <a:blip r:embed="rId4">
            <a:alphaModFix/>
          </a:blip>
          <a:stretch>
            <a:fillRect/>
          </a:stretch>
        </p:blipFill>
        <p:spPr>
          <a:xfrm>
            <a:off x="474375" y="3057250"/>
            <a:ext cx="6172550" cy="415800"/>
          </a:xfrm>
          <a:prstGeom prst="rect">
            <a:avLst/>
          </a:prstGeom>
          <a:noFill/>
          <a:ln>
            <a:noFill/>
          </a:ln>
        </p:spPr>
      </p:pic>
      <p:pic>
        <p:nvPicPr>
          <p:cNvPr id="448" name="Google Shape;448;p48"/>
          <p:cNvPicPr preferRelativeResize="0"/>
          <p:nvPr/>
        </p:nvPicPr>
        <p:blipFill>
          <a:blip r:embed="rId5">
            <a:alphaModFix/>
          </a:blip>
          <a:stretch>
            <a:fillRect/>
          </a:stretch>
        </p:blipFill>
        <p:spPr>
          <a:xfrm>
            <a:off x="2986300" y="3654050"/>
            <a:ext cx="2772000" cy="415800"/>
          </a:xfrm>
          <a:prstGeom prst="rect">
            <a:avLst/>
          </a:prstGeom>
          <a:noFill/>
          <a:ln>
            <a:noFill/>
          </a:ln>
        </p:spPr>
      </p:pic>
      <p:sp>
        <p:nvSpPr>
          <p:cNvPr id="449" name="Google Shape;449;p48"/>
          <p:cNvSpPr txBox="1"/>
          <p:nvPr/>
        </p:nvSpPr>
        <p:spPr>
          <a:xfrm>
            <a:off x="6181875" y="3631100"/>
            <a:ext cx="2776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No information about m, so m xor k looks just like a random value r</a:t>
            </a:r>
            <a:endParaRPr sz="1800">
              <a:solidFill>
                <a:schemeClr val="dk2"/>
              </a:solidFill>
              <a:latin typeface="Century Gothic"/>
              <a:ea typeface="Century Gothic"/>
              <a:cs typeface="Century Gothic"/>
              <a:sym typeface="Century Gothic"/>
            </a:endParaRPr>
          </a:p>
        </p:txBody>
      </p:sp>
      <p:pic>
        <p:nvPicPr>
          <p:cNvPr id="450" name="Google Shape;450;p48"/>
          <p:cNvPicPr preferRelativeResize="0"/>
          <p:nvPr/>
        </p:nvPicPr>
        <p:blipFill>
          <a:blip r:embed="rId6">
            <a:alphaModFix/>
          </a:blip>
          <a:stretch>
            <a:fillRect/>
          </a:stretch>
        </p:blipFill>
        <p:spPr>
          <a:xfrm>
            <a:off x="2986300" y="4186875"/>
            <a:ext cx="1003291" cy="835350"/>
          </a:xfrm>
          <a:prstGeom prst="rect">
            <a:avLst/>
          </a:prstGeom>
          <a:noFill/>
          <a:ln>
            <a:noFill/>
          </a:ln>
        </p:spPr>
      </p:pic>
      <p:sp>
        <p:nvSpPr>
          <p:cNvPr id="451" name="Google Shape;451;p48"/>
          <p:cNvSpPr txBox="1"/>
          <p:nvPr/>
        </p:nvSpPr>
        <p:spPr>
          <a:xfrm>
            <a:off x="214675" y="4186875"/>
            <a:ext cx="267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Can’t do any better than random guessing</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Alternative Definition of Security</a:t>
            </a:r>
            <a:endParaRPr sz="2500">
              <a:latin typeface="Ubuntu Mono"/>
              <a:ea typeface="Ubuntu Mono"/>
              <a:cs typeface="Ubuntu Mono"/>
              <a:sym typeface="Ubuntu Mono"/>
            </a:endParaRPr>
          </a:p>
        </p:txBody>
      </p:sp>
      <p:sp>
        <p:nvSpPr>
          <p:cNvPr id="457" name="Google Shape;457;p49"/>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58" name="Google Shape;458;p49"/>
          <p:cNvSpPr txBox="1"/>
          <p:nvPr/>
        </p:nvSpPr>
        <p:spPr>
          <a:xfrm>
            <a:off x="406700" y="1282175"/>
            <a:ext cx="41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Security</a:t>
            </a:r>
            <a:endParaRPr sz="1800" u="sng">
              <a:solidFill>
                <a:schemeClr val="dk2"/>
              </a:solidFill>
              <a:latin typeface="Century Gothic"/>
              <a:ea typeface="Century Gothic"/>
              <a:cs typeface="Century Gothic"/>
              <a:sym typeface="Century Gothic"/>
            </a:endParaRPr>
          </a:p>
        </p:txBody>
      </p:sp>
      <p:sp>
        <p:nvSpPr>
          <p:cNvPr id="459" name="Google Shape;459;p49"/>
          <p:cNvSpPr txBox="1"/>
          <p:nvPr/>
        </p:nvSpPr>
        <p:spPr>
          <a:xfrm>
            <a:off x="431800" y="1881725"/>
            <a:ext cx="779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For all pair of message m1, m2 their ciphertexts looks the same</a:t>
            </a:r>
            <a:endParaRPr sz="1800">
              <a:solidFill>
                <a:schemeClr val="dk2"/>
              </a:solidFill>
              <a:latin typeface="Century Gothic"/>
              <a:ea typeface="Century Gothic"/>
              <a:cs typeface="Century Gothic"/>
              <a:sym typeface="Century Gothic"/>
            </a:endParaRPr>
          </a:p>
        </p:txBody>
      </p:sp>
      <p:pic>
        <p:nvPicPr>
          <p:cNvPr id="460" name="Google Shape;460;p49"/>
          <p:cNvPicPr preferRelativeResize="0"/>
          <p:nvPr/>
        </p:nvPicPr>
        <p:blipFill>
          <a:blip r:embed="rId3">
            <a:alphaModFix/>
          </a:blip>
          <a:stretch>
            <a:fillRect/>
          </a:stretch>
        </p:blipFill>
        <p:spPr>
          <a:xfrm>
            <a:off x="513100" y="2481275"/>
            <a:ext cx="7536574" cy="42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One Time Pad</a:t>
            </a:r>
            <a:endParaRPr sz="2500">
              <a:latin typeface="Ubuntu Mono"/>
              <a:ea typeface="Ubuntu Mono"/>
              <a:cs typeface="Ubuntu Mono"/>
              <a:sym typeface="Ubuntu Mono"/>
            </a:endParaRPr>
          </a:p>
        </p:txBody>
      </p:sp>
      <p:sp>
        <p:nvSpPr>
          <p:cNvPr id="466" name="Google Shape;466;p50"/>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67" name="Google Shape;467;p50"/>
          <p:cNvSpPr txBox="1"/>
          <p:nvPr/>
        </p:nvSpPr>
        <p:spPr>
          <a:xfrm>
            <a:off x="387900" y="1144800"/>
            <a:ext cx="598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We just show that One Time Pad is perfectly secure</a:t>
            </a:r>
            <a:endParaRPr sz="1800">
              <a:solidFill>
                <a:schemeClr val="dk2"/>
              </a:solidFill>
              <a:latin typeface="Century Gothic"/>
              <a:ea typeface="Century Gothic"/>
              <a:cs typeface="Century Gothic"/>
              <a:sym typeface="Century Gothic"/>
            </a:endParaRPr>
          </a:p>
        </p:txBody>
      </p:sp>
      <p:sp>
        <p:nvSpPr>
          <p:cNvPr id="468" name="Google Shape;468;p50"/>
          <p:cNvSpPr txBox="1"/>
          <p:nvPr/>
        </p:nvSpPr>
        <p:spPr>
          <a:xfrm>
            <a:off x="368950" y="1762275"/>
            <a:ext cx="739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Why not we just use One Time Pad for all encryption scheme?</a:t>
            </a:r>
            <a:endParaRPr sz="1800">
              <a:solidFill>
                <a:schemeClr val="dk2"/>
              </a:solidFill>
              <a:latin typeface="Century Gothic"/>
              <a:ea typeface="Century Gothic"/>
              <a:cs typeface="Century Gothic"/>
              <a:sym typeface="Century Gothic"/>
            </a:endParaRPr>
          </a:p>
        </p:txBody>
      </p:sp>
      <p:sp>
        <p:nvSpPr>
          <p:cNvPr id="469" name="Google Shape;469;p50"/>
          <p:cNvSpPr txBox="1"/>
          <p:nvPr/>
        </p:nvSpPr>
        <p:spPr>
          <a:xfrm>
            <a:off x="396025" y="2437675"/>
            <a:ext cx="7448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Century Gothic"/>
                <a:ea typeface="Century Gothic"/>
                <a:cs typeface="Century Gothic"/>
                <a:sym typeface="Century Gothic"/>
              </a:rPr>
              <a:t>Problems</a:t>
            </a:r>
            <a:endParaRPr b="1"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330200" lvl="0" marL="457200" rtl="0" algn="l">
              <a:spcBef>
                <a:spcPts val="0"/>
              </a:spcBef>
              <a:spcAft>
                <a:spcPts val="0"/>
              </a:spcAft>
              <a:buClr>
                <a:schemeClr val="dk2"/>
              </a:buClr>
              <a:buSzPts val="1600"/>
              <a:buFont typeface="Century Gothic"/>
              <a:buAutoNum type="arabicPeriod"/>
            </a:pPr>
            <a:r>
              <a:rPr lang="en" sz="1600">
                <a:solidFill>
                  <a:schemeClr val="dk2"/>
                </a:solidFill>
                <a:latin typeface="Century Gothic"/>
                <a:ea typeface="Century Gothic"/>
                <a:cs typeface="Century Gothic"/>
                <a:sym typeface="Century Gothic"/>
              </a:rPr>
              <a:t>We cannot reuse the key, our security model only allows one time usage</a:t>
            </a:r>
            <a:endParaRPr sz="1600">
              <a:solidFill>
                <a:schemeClr val="dk2"/>
              </a:solidFill>
              <a:latin typeface="Century Gothic"/>
              <a:ea typeface="Century Gothic"/>
              <a:cs typeface="Century Gothic"/>
              <a:sym typeface="Century Gothic"/>
            </a:endParaRPr>
          </a:p>
          <a:p>
            <a:pPr indent="-330200" lvl="0" marL="457200" rtl="0" algn="l">
              <a:spcBef>
                <a:spcPts val="0"/>
              </a:spcBef>
              <a:spcAft>
                <a:spcPts val="0"/>
              </a:spcAft>
              <a:buClr>
                <a:schemeClr val="dk2"/>
              </a:buClr>
              <a:buSzPts val="1600"/>
              <a:buFont typeface="Century Gothic"/>
              <a:buAutoNum type="arabicPeriod"/>
            </a:pPr>
            <a:r>
              <a:rPr lang="en" sz="1600">
                <a:solidFill>
                  <a:schemeClr val="dk2"/>
                </a:solidFill>
                <a:latin typeface="Century Gothic"/>
                <a:ea typeface="Century Gothic"/>
                <a:cs typeface="Century Gothic"/>
                <a:sym typeface="Century Gothic"/>
              </a:rPr>
              <a:t>Key Space same size as Message Space. To send 1GB data we need 1GB key</a:t>
            </a:r>
            <a:endParaRPr sz="16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1"/>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Weakening One Time Pad</a:t>
            </a:r>
            <a:endParaRPr sz="2500">
              <a:latin typeface="Ubuntu Mono"/>
              <a:ea typeface="Ubuntu Mono"/>
              <a:cs typeface="Ubuntu Mono"/>
              <a:sym typeface="Ubuntu Mono"/>
            </a:endParaRPr>
          </a:p>
        </p:txBody>
      </p:sp>
      <p:sp>
        <p:nvSpPr>
          <p:cNvPr id="475" name="Google Shape;475;p51"/>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76" name="Google Shape;476;p51"/>
          <p:cNvSpPr txBox="1"/>
          <p:nvPr/>
        </p:nvSpPr>
        <p:spPr>
          <a:xfrm>
            <a:off x="387900" y="1144800"/>
            <a:ext cx="79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We don’t need perfect secrecy, all existing computer cannot decrypt it is enough</a:t>
            </a:r>
            <a:endParaRPr sz="1800">
              <a:solidFill>
                <a:schemeClr val="dk2"/>
              </a:solidFill>
              <a:latin typeface="Century Gothic"/>
              <a:ea typeface="Century Gothic"/>
              <a:cs typeface="Century Gothic"/>
              <a:sym typeface="Century Gothic"/>
            </a:endParaRPr>
          </a:p>
        </p:txBody>
      </p:sp>
      <p:sp>
        <p:nvSpPr>
          <p:cNvPr id="477" name="Google Shape;477;p51"/>
          <p:cNvSpPr txBox="1"/>
          <p:nvPr/>
        </p:nvSpPr>
        <p:spPr>
          <a:xfrm>
            <a:off x="387900" y="2170800"/>
            <a:ext cx="544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Computational Security (Rough Definition)</a:t>
            </a:r>
            <a:endParaRPr sz="1800" u="sng">
              <a:solidFill>
                <a:schemeClr val="dk2"/>
              </a:solidFill>
              <a:latin typeface="Century Gothic"/>
              <a:ea typeface="Century Gothic"/>
              <a:cs typeface="Century Gothic"/>
              <a:sym typeface="Century Gothic"/>
            </a:endParaRPr>
          </a:p>
        </p:txBody>
      </p:sp>
      <p:sp>
        <p:nvSpPr>
          <p:cNvPr id="478" name="Google Shape;478;p51"/>
          <p:cNvSpPr txBox="1"/>
          <p:nvPr/>
        </p:nvSpPr>
        <p:spPr>
          <a:xfrm>
            <a:off x="403175" y="2792925"/>
            <a:ext cx="7326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For all efficient (probabilistic polynomial time) algorithm A, the probability of A returning the correct message m given only c is negligible</a:t>
            </a:r>
            <a:endParaRPr sz="1800">
              <a:solidFill>
                <a:schemeClr val="dk2"/>
              </a:solidFill>
              <a:latin typeface="Century Gothic"/>
              <a:ea typeface="Century Gothic"/>
              <a:cs typeface="Century Gothic"/>
              <a:sym typeface="Century Gothic"/>
            </a:endParaRPr>
          </a:p>
        </p:txBody>
      </p:sp>
      <p:sp>
        <p:nvSpPr>
          <p:cNvPr id="479" name="Google Shape;479;p51"/>
          <p:cNvSpPr txBox="1"/>
          <p:nvPr/>
        </p:nvSpPr>
        <p:spPr>
          <a:xfrm>
            <a:off x="403175" y="3969150"/>
            <a:ext cx="775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Modern practical schemes, AES, CHACHA20, RSA, DHKE all relies on computation security</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latin typeface="Ubuntu Mono"/>
                <a:ea typeface="Ubuntu Mono"/>
                <a:cs typeface="Ubuntu Mono"/>
                <a:sym typeface="Ubuntu Mono"/>
              </a:rPr>
              <a:t>Classical Cryptography</a:t>
            </a:r>
            <a:endParaRPr>
              <a:latin typeface="Ubuntu Mono"/>
              <a:ea typeface="Ubuntu Mono"/>
              <a:cs typeface="Ubuntu Mono"/>
              <a:sym typeface="Ubuntu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2"/>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Improving our model</a:t>
            </a:r>
            <a:endParaRPr sz="2500">
              <a:latin typeface="Ubuntu Mono"/>
              <a:ea typeface="Ubuntu Mono"/>
              <a:cs typeface="Ubuntu Mono"/>
              <a:sym typeface="Ubuntu Mono"/>
            </a:endParaRPr>
          </a:p>
        </p:txBody>
      </p:sp>
      <p:sp>
        <p:nvSpPr>
          <p:cNvPr id="485" name="Google Shape;485;p52"/>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86" name="Google Shape;486;p52"/>
          <p:cNvSpPr txBox="1"/>
          <p:nvPr/>
        </p:nvSpPr>
        <p:spPr>
          <a:xfrm>
            <a:off x="387900" y="1144800"/>
            <a:ext cx="79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Not able to reuse key is not ideal, we have to modify our security model to allow it.</a:t>
            </a:r>
            <a:endParaRPr sz="1800">
              <a:solidFill>
                <a:schemeClr val="dk2"/>
              </a:solidFill>
              <a:latin typeface="Century Gothic"/>
              <a:ea typeface="Century Gothic"/>
              <a:cs typeface="Century Gothic"/>
              <a:sym typeface="Century Gothic"/>
            </a:endParaRPr>
          </a:p>
        </p:txBody>
      </p:sp>
      <p:sp>
        <p:nvSpPr>
          <p:cNvPr id="487" name="Google Shape;487;p52"/>
          <p:cNvSpPr txBox="1"/>
          <p:nvPr/>
        </p:nvSpPr>
        <p:spPr>
          <a:xfrm>
            <a:off x="387900" y="2018400"/>
            <a:ext cx="544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CPA</a:t>
            </a:r>
            <a:r>
              <a:rPr lang="en" sz="1800" u="sng">
                <a:solidFill>
                  <a:schemeClr val="dk2"/>
                </a:solidFill>
                <a:latin typeface="Century Gothic"/>
                <a:ea typeface="Century Gothic"/>
                <a:cs typeface="Century Gothic"/>
                <a:sym typeface="Century Gothic"/>
              </a:rPr>
              <a:t> Security Game</a:t>
            </a:r>
            <a:endParaRPr sz="1800" u="sng">
              <a:solidFill>
                <a:schemeClr val="dk2"/>
              </a:solidFill>
              <a:latin typeface="Century Gothic"/>
              <a:ea typeface="Century Gothic"/>
              <a:cs typeface="Century Gothic"/>
              <a:sym typeface="Century Gothic"/>
            </a:endParaRPr>
          </a:p>
        </p:txBody>
      </p:sp>
      <p:sp>
        <p:nvSpPr>
          <p:cNvPr id="488" name="Google Shape;488;p52"/>
          <p:cNvSpPr txBox="1"/>
          <p:nvPr/>
        </p:nvSpPr>
        <p:spPr>
          <a:xfrm>
            <a:off x="381725" y="2480625"/>
            <a:ext cx="7914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Instead of asking the adversary to return the decrypted message, we now allow adversary to query for ciphertext with chosen message.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At the end of the game, the adversary has to output the correct message</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3"/>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How to construct computationally secure OTP?</a:t>
            </a:r>
            <a:endParaRPr sz="2500">
              <a:latin typeface="Ubuntu Mono"/>
              <a:ea typeface="Ubuntu Mono"/>
              <a:cs typeface="Ubuntu Mono"/>
              <a:sym typeface="Ubuntu Mono"/>
            </a:endParaRPr>
          </a:p>
        </p:txBody>
      </p:sp>
      <p:sp>
        <p:nvSpPr>
          <p:cNvPr id="494" name="Google Shape;494;p53"/>
          <p:cNvSpPr txBox="1"/>
          <p:nvPr/>
        </p:nvSpPr>
        <p:spPr>
          <a:xfrm>
            <a:off x="387900" y="1144800"/>
            <a:ext cx="79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p:txBody>
      </p:sp>
      <p:sp>
        <p:nvSpPr>
          <p:cNvPr id="495" name="Google Shape;495;p53"/>
          <p:cNvSpPr txBox="1"/>
          <p:nvPr/>
        </p:nvSpPr>
        <p:spPr>
          <a:xfrm>
            <a:off x="444400" y="1179675"/>
            <a:ext cx="719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Let’s assume we have a magical function Psuedorandom Generator (PRG)</a:t>
            </a:r>
            <a:endParaRPr sz="1800">
              <a:solidFill>
                <a:schemeClr val="dk2"/>
              </a:solidFill>
              <a:latin typeface="Century Gothic"/>
              <a:ea typeface="Century Gothic"/>
              <a:cs typeface="Century Gothic"/>
              <a:sym typeface="Century Gothic"/>
            </a:endParaRPr>
          </a:p>
        </p:txBody>
      </p:sp>
      <p:sp>
        <p:nvSpPr>
          <p:cNvPr id="496" name="Google Shape;496;p53"/>
          <p:cNvSpPr txBox="1"/>
          <p:nvPr/>
        </p:nvSpPr>
        <p:spPr>
          <a:xfrm>
            <a:off x="444400" y="2210350"/>
            <a:ext cx="7637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Properties</a:t>
            </a:r>
            <a:endParaRPr sz="1800" u="sng">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This function takes in a small random string to generate long random string that looks indistinguishable from a normal random string</a:t>
            </a:r>
            <a:endParaRPr sz="1800">
              <a:solidFill>
                <a:schemeClr val="dk2"/>
              </a:solidFill>
              <a:latin typeface="Century Gothic"/>
              <a:ea typeface="Century Gothic"/>
              <a:cs typeface="Century Gothic"/>
              <a:sym typeface="Century Gothic"/>
            </a:endParaRPr>
          </a:p>
        </p:txBody>
      </p:sp>
      <p:sp>
        <p:nvSpPr>
          <p:cNvPr id="497" name="Google Shape;497;p53"/>
          <p:cNvSpPr txBox="1"/>
          <p:nvPr/>
        </p:nvSpPr>
        <p:spPr>
          <a:xfrm>
            <a:off x="444400" y="4072025"/>
            <a:ext cx="771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With PRG, we can then reduce our keysize by a significant amount!</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4"/>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Discussion</a:t>
            </a:r>
            <a:endParaRPr sz="2500">
              <a:latin typeface="Ubuntu Mono"/>
              <a:ea typeface="Ubuntu Mono"/>
              <a:cs typeface="Ubuntu Mono"/>
              <a:sym typeface="Ubuntu Mono"/>
            </a:endParaRPr>
          </a:p>
        </p:txBody>
      </p:sp>
      <p:sp>
        <p:nvSpPr>
          <p:cNvPr id="503" name="Google Shape;503;p54"/>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04" name="Google Shape;504;p54"/>
          <p:cNvSpPr txBox="1"/>
          <p:nvPr/>
        </p:nvSpPr>
        <p:spPr>
          <a:xfrm>
            <a:off x="387900" y="1144800"/>
            <a:ext cx="79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We requires that new schemes must be rigorously proven secure, either computationally secure or perfectly secure</a:t>
            </a:r>
            <a:endParaRPr sz="1800">
              <a:solidFill>
                <a:schemeClr val="dk2"/>
              </a:solidFill>
              <a:latin typeface="Century Gothic"/>
              <a:ea typeface="Century Gothic"/>
              <a:cs typeface="Century Gothic"/>
              <a:sym typeface="Century Gothic"/>
            </a:endParaRPr>
          </a:p>
        </p:txBody>
      </p:sp>
      <p:sp>
        <p:nvSpPr>
          <p:cNvPr id="505" name="Google Shape;505;p54"/>
          <p:cNvSpPr txBox="1"/>
          <p:nvPr/>
        </p:nvSpPr>
        <p:spPr>
          <a:xfrm>
            <a:off x="387900" y="2059200"/>
            <a:ext cx="79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So why are there still attacks?</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5"/>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Important Primitives</a:t>
            </a:r>
            <a:endParaRPr sz="2500">
              <a:latin typeface="Ubuntu Mono"/>
              <a:ea typeface="Ubuntu Mono"/>
              <a:cs typeface="Ubuntu Mono"/>
              <a:sym typeface="Ubuntu Mono"/>
            </a:endParaRPr>
          </a:p>
        </p:txBody>
      </p:sp>
      <p:sp>
        <p:nvSpPr>
          <p:cNvPr id="511" name="Google Shape;511;p55"/>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12" name="Google Shape;512;p55"/>
          <p:cNvSpPr txBox="1"/>
          <p:nvPr/>
        </p:nvSpPr>
        <p:spPr>
          <a:xfrm>
            <a:off x="387900" y="1144800"/>
            <a:ext cx="79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One Way Function</a:t>
            </a:r>
            <a:endParaRPr sz="1800" u="sng">
              <a:solidFill>
                <a:schemeClr val="dk2"/>
              </a:solidFill>
              <a:latin typeface="Century Gothic"/>
              <a:ea typeface="Century Gothic"/>
              <a:cs typeface="Century Gothic"/>
              <a:sym typeface="Century Gothic"/>
            </a:endParaRPr>
          </a:p>
        </p:txBody>
      </p:sp>
      <p:sp>
        <p:nvSpPr>
          <p:cNvPr id="513" name="Google Shape;513;p55"/>
          <p:cNvSpPr txBox="1"/>
          <p:nvPr/>
        </p:nvSpPr>
        <p:spPr>
          <a:xfrm>
            <a:off x="387900" y="1657375"/>
            <a:ext cx="826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 one way function F, is a function that can be </a:t>
            </a:r>
            <a:r>
              <a:rPr lang="en" sz="1800">
                <a:solidFill>
                  <a:schemeClr val="dk2"/>
                </a:solidFill>
                <a:latin typeface="Century Gothic"/>
                <a:ea typeface="Century Gothic"/>
                <a:cs typeface="Century Gothic"/>
                <a:sym typeface="Century Gothic"/>
              </a:rPr>
              <a:t>efficiently</a:t>
            </a:r>
            <a:r>
              <a:rPr lang="en" sz="1800">
                <a:solidFill>
                  <a:schemeClr val="dk2"/>
                </a:solidFill>
                <a:latin typeface="Century Gothic"/>
                <a:ea typeface="Century Gothic"/>
                <a:cs typeface="Century Gothic"/>
                <a:sym typeface="Century Gothic"/>
              </a:rPr>
              <a:t> compute, and where given F(x), it is hard to find x’ such that F(x’) = F(x)</a:t>
            </a:r>
            <a:endParaRPr sz="1800">
              <a:solidFill>
                <a:schemeClr val="dk2"/>
              </a:solidFill>
              <a:latin typeface="Century Gothic"/>
              <a:ea typeface="Century Gothic"/>
              <a:cs typeface="Century Gothic"/>
              <a:sym typeface="Century Gothic"/>
            </a:endParaRPr>
          </a:p>
        </p:txBody>
      </p:sp>
      <p:sp>
        <p:nvSpPr>
          <p:cNvPr id="514" name="Google Shape;514;p55"/>
          <p:cNvSpPr txBox="1"/>
          <p:nvPr/>
        </p:nvSpPr>
        <p:spPr>
          <a:xfrm>
            <a:off x="387900" y="3679750"/>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 PRG must be a one way function</a:t>
            </a:r>
            <a:endParaRPr sz="1800">
              <a:solidFill>
                <a:schemeClr val="dk2"/>
              </a:solidFill>
              <a:latin typeface="Century Gothic"/>
              <a:ea typeface="Century Gothic"/>
              <a:cs typeface="Century Gothic"/>
              <a:sym typeface="Century Gothic"/>
            </a:endParaRPr>
          </a:p>
        </p:txBody>
      </p:sp>
      <p:sp>
        <p:nvSpPr>
          <p:cNvPr id="515" name="Google Shape;515;p55"/>
          <p:cNvSpPr txBox="1"/>
          <p:nvPr/>
        </p:nvSpPr>
        <p:spPr>
          <a:xfrm>
            <a:off x="387900" y="4213150"/>
            <a:ext cx="79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With a one way function, we can construct a PRG</a:t>
            </a:r>
            <a:endParaRPr sz="1800">
              <a:solidFill>
                <a:schemeClr val="dk2"/>
              </a:solidFill>
              <a:latin typeface="Century Gothic"/>
              <a:ea typeface="Century Gothic"/>
              <a:cs typeface="Century Gothic"/>
              <a:sym typeface="Century Gothic"/>
            </a:endParaRPr>
          </a:p>
        </p:txBody>
      </p:sp>
      <p:sp>
        <p:nvSpPr>
          <p:cNvPr id="516" name="Google Shape;516;p55"/>
          <p:cNvSpPr txBox="1"/>
          <p:nvPr/>
        </p:nvSpPr>
        <p:spPr>
          <a:xfrm>
            <a:off x="387900" y="2501275"/>
            <a:ext cx="787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Efficient meant that it can be run in polynomial time, hard meant that no algorithm can find inverse within polynomial time</a:t>
            </a:r>
            <a:endParaRPr sz="1800">
              <a:solidFill>
                <a:schemeClr val="dk2"/>
              </a:solidFill>
              <a:latin typeface="Ubuntu Mono"/>
              <a:ea typeface="Ubuntu Mono"/>
              <a:cs typeface="Ubuntu Mono"/>
              <a:sym typeface="Ubuntu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6"/>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One Way Function</a:t>
            </a:r>
            <a:endParaRPr sz="2500">
              <a:latin typeface="Ubuntu Mono"/>
              <a:ea typeface="Ubuntu Mono"/>
              <a:cs typeface="Ubuntu Mono"/>
              <a:sym typeface="Ubuntu Mono"/>
            </a:endParaRPr>
          </a:p>
        </p:txBody>
      </p:sp>
      <p:sp>
        <p:nvSpPr>
          <p:cNvPr id="522" name="Google Shape;522;p56"/>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23" name="Google Shape;523;p56"/>
          <p:cNvSpPr txBox="1"/>
          <p:nvPr/>
        </p:nvSpPr>
        <p:spPr>
          <a:xfrm>
            <a:off x="387900" y="1170875"/>
            <a:ext cx="507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Any examples for one way function?</a:t>
            </a:r>
            <a:endParaRPr sz="1800">
              <a:solidFill>
                <a:schemeClr val="dk2"/>
              </a:solidFill>
              <a:latin typeface="Century Gothic"/>
              <a:ea typeface="Century Gothic"/>
              <a:cs typeface="Century Gothic"/>
              <a:sym typeface="Century Gothic"/>
            </a:endParaRPr>
          </a:p>
        </p:txBody>
      </p:sp>
      <p:sp>
        <p:nvSpPr>
          <p:cNvPr id="524" name="Google Shape;524;p56"/>
          <p:cNvSpPr txBox="1"/>
          <p:nvPr/>
        </p:nvSpPr>
        <p:spPr>
          <a:xfrm>
            <a:off x="387900" y="1896725"/>
            <a:ext cx="8192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We have not yet found a single one way function.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If found then means we proved P != NP</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7"/>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Assumptions</a:t>
            </a:r>
            <a:endParaRPr sz="2500">
              <a:latin typeface="Ubuntu Mono"/>
              <a:ea typeface="Ubuntu Mono"/>
              <a:cs typeface="Ubuntu Mono"/>
              <a:sym typeface="Ubuntu Mono"/>
            </a:endParaRPr>
          </a:p>
        </p:txBody>
      </p:sp>
      <p:sp>
        <p:nvSpPr>
          <p:cNvPr id="530" name="Google Shape;530;p57"/>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31" name="Google Shape;531;p57"/>
          <p:cNvSpPr txBox="1"/>
          <p:nvPr/>
        </p:nvSpPr>
        <p:spPr>
          <a:xfrm>
            <a:off x="387900" y="1170875"/>
            <a:ext cx="79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Most of the schemes are only be proven secure under the assumptions of OWF</a:t>
            </a:r>
            <a:endParaRPr sz="1800">
              <a:solidFill>
                <a:schemeClr val="dk2"/>
              </a:solidFill>
              <a:latin typeface="Century Gothic"/>
              <a:ea typeface="Century Gothic"/>
              <a:cs typeface="Century Gothic"/>
              <a:sym typeface="Century Gothic"/>
            </a:endParaRPr>
          </a:p>
        </p:txBody>
      </p:sp>
      <p:sp>
        <p:nvSpPr>
          <p:cNvPr id="532" name="Google Shape;532;p57"/>
          <p:cNvSpPr txBox="1"/>
          <p:nvPr/>
        </p:nvSpPr>
        <p:spPr>
          <a:xfrm>
            <a:off x="387900" y="2125325"/>
            <a:ext cx="8192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If the construction based on some assumed OWF that is incorrect, the whole scheme will fail</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8"/>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The schemes that we are using now</a:t>
            </a:r>
            <a:endParaRPr sz="2500">
              <a:latin typeface="Ubuntu Mono"/>
              <a:ea typeface="Ubuntu Mono"/>
              <a:cs typeface="Ubuntu Mono"/>
              <a:sym typeface="Ubuntu Mono"/>
            </a:endParaRPr>
          </a:p>
        </p:txBody>
      </p:sp>
      <p:sp>
        <p:nvSpPr>
          <p:cNvPr id="538" name="Google Shape;538;p58"/>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39" name="Google Shape;539;p58"/>
          <p:cNvSpPr txBox="1"/>
          <p:nvPr/>
        </p:nvSpPr>
        <p:spPr>
          <a:xfrm>
            <a:off x="387900" y="1170875"/>
            <a:ext cx="7984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AES</a:t>
            </a:r>
            <a:endParaRPr sz="1800" u="sng">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Designed to be a Psuedorandom Function (PRF), a stronger PRG</a:t>
            </a:r>
            <a:endParaRPr sz="1800">
              <a:solidFill>
                <a:schemeClr val="dk2"/>
              </a:solidFill>
              <a:latin typeface="Century Gothic"/>
              <a:ea typeface="Century Gothic"/>
              <a:cs typeface="Century Gothic"/>
              <a:sym typeface="Century Gothic"/>
            </a:endParaRPr>
          </a:p>
        </p:txBody>
      </p:sp>
      <p:sp>
        <p:nvSpPr>
          <p:cNvPr id="540" name="Google Shape;540;p58"/>
          <p:cNvSpPr txBox="1"/>
          <p:nvPr/>
        </p:nvSpPr>
        <p:spPr>
          <a:xfrm>
            <a:off x="387900" y="2313875"/>
            <a:ext cx="7984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Diffie-Hellman Key Exchange</a:t>
            </a:r>
            <a:endParaRPr sz="1800" u="sng">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Security relies on the Discrete Logarithm Assumption</a:t>
            </a:r>
            <a:endParaRPr sz="1800">
              <a:solidFill>
                <a:schemeClr val="dk2"/>
              </a:solidFill>
              <a:latin typeface="Century Gothic"/>
              <a:ea typeface="Century Gothic"/>
              <a:cs typeface="Century Gothic"/>
              <a:sym typeface="Century Gothic"/>
            </a:endParaRPr>
          </a:p>
        </p:txBody>
      </p:sp>
      <p:sp>
        <p:nvSpPr>
          <p:cNvPr id="541" name="Google Shape;541;p58"/>
          <p:cNvSpPr txBox="1"/>
          <p:nvPr/>
        </p:nvSpPr>
        <p:spPr>
          <a:xfrm>
            <a:off x="387900" y="3456875"/>
            <a:ext cx="798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dk2"/>
                </a:solidFill>
                <a:latin typeface="Century Gothic"/>
                <a:ea typeface="Century Gothic"/>
                <a:cs typeface="Century Gothic"/>
                <a:sym typeface="Century Gothic"/>
              </a:rPr>
              <a:t>RSA</a:t>
            </a:r>
            <a:endParaRPr sz="1800" u="sng">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Security relies on the RSA Assumption (believed to be as hard as Integer Factorisation Problem)</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9"/>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Final Words</a:t>
            </a:r>
            <a:endParaRPr sz="2500">
              <a:latin typeface="Ubuntu Mono"/>
              <a:ea typeface="Ubuntu Mono"/>
              <a:cs typeface="Ubuntu Mono"/>
              <a:sym typeface="Ubuntu Mono"/>
            </a:endParaRPr>
          </a:p>
        </p:txBody>
      </p:sp>
      <p:sp>
        <p:nvSpPr>
          <p:cNvPr id="547" name="Google Shape;547;p59"/>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48" name="Google Shape;548;p59"/>
          <p:cNvSpPr txBox="1"/>
          <p:nvPr/>
        </p:nvSpPr>
        <p:spPr>
          <a:xfrm>
            <a:off x="387900" y="1170875"/>
            <a:ext cx="798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Some of these assumptions might not be true anymore when quantum era </a:t>
            </a:r>
            <a:r>
              <a:rPr lang="en" sz="1800">
                <a:solidFill>
                  <a:schemeClr val="dk2"/>
                </a:solidFill>
                <a:latin typeface="Century Gothic"/>
                <a:ea typeface="Century Gothic"/>
                <a:cs typeface="Century Gothic"/>
                <a:sym typeface="Century Gothic"/>
              </a:rPr>
              <a:t>arrives</a:t>
            </a:r>
            <a:endParaRPr sz="1800">
              <a:solidFill>
                <a:schemeClr val="dk2"/>
              </a:solidFill>
              <a:latin typeface="Century Gothic"/>
              <a:ea typeface="Century Gothic"/>
              <a:cs typeface="Century Gothic"/>
              <a:sym typeface="Century Gothic"/>
            </a:endParaRPr>
          </a:p>
        </p:txBody>
      </p:sp>
      <p:sp>
        <p:nvSpPr>
          <p:cNvPr id="549" name="Google Shape;549;p59"/>
          <p:cNvSpPr txBox="1"/>
          <p:nvPr/>
        </p:nvSpPr>
        <p:spPr>
          <a:xfrm>
            <a:off x="387900" y="2161475"/>
            <a:ext cx="79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We have to find more candidates to diversify cryptography</a:t>
            </a:r>
            <a:endParaRPr sz="1800">
              <a:solidFill>
                <a:schemeClr val="dk2"/>
              </a:solidFill>
              <a:latin typeface="Century Gothic"/>
              <a:ea typeface="Century Gothic"/>
              <a:cs typeface="Century Gothic"/>
              <a:sym typeface="Century Gothic"/>
            </a:endParaRPr>
          </a:p>
        </p:txBody>
      </p:sp>
      <p:sp>
        <p:nvSpPr>
          <p:cNvPr id="550" name="Google Shape;550;p59"/>
          <p:cNvSpPr txBox="1"/>
          <p:nvPr/>
        </p:nvSpPr>
        <p:spPr>
          <a:xfrm>
            <a:off x="385825" y="2844625"/>
            <a:ext cx="791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Many more primitives, Collision Resistance Hash Function, Digital Signature, Key Exchange, Trapdoor Function, Zero Knowledge Proof…</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0"/>
          <p:cNvSpPr txBox="1"/>
          <p:nvPr>
            <p:ph type="title"/>
          </p:nvPr>
        </p:nvSpPr>
        <p:spPr>
          <a:xfrm>
            <a:off x="3879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Cryptography in CTF</a:t>
            </a:r>
            <a:endParaRPr sz="2500">
              <a:latin typeface="Ubuntu Mono"/>
              <a:ea typeface="Ubuntu Mono"/>
              <a:cs typeface="Ubuntu Mono"/>
              <a:sym typeface="Ubuntu Mono"/>
            </a:endParaRPr>
          </a:p>
        </p:txBody>
      </p:sp>
      <p:sp>
        <p:nvSpPr>
          <p:cNvPr id="556" name="Google Shape;556;p60"/>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557" name="Google Shape;557;p60"/>
          <p:cNvSpPr txBox="1"/>
          <p:nvPr/>
        </p:nvSpPr>
        <p:spPr>
          <a:xfrm>
            <a:off x="387900" y="1170875"/>
            <a:ext cx="79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Incorrect Implementation of a scheme, find weakness</a:t>
            </a:r>
            <a:endParaRPr sz="1800">
              <a:solidFill>
                <a:schemeClr val="dk2"/>
              </a:solidFill>
              <a:latin typeface="Century Gothic"/>
              <a:ea typeface="Century Gothic"/>
              <a:cs typeface="Century Gothic"/>
              <a:sym typeface="Century Gothic"/>
            </a:endParaRPr>
          </a:p>
        </p:txBody>
      </p:sp>
      <p:sp>
        <p:nvSpPr>
          <p:cNvPr id="558" name="Google Shape;558;p60"/>
          <p:cNvSpPr txBox="1"/>
          <p:nvPr/>
        </p:nvSpPr>
        <p:spPr>
          <a:xfrm>
            <a:off x="387900" y="1780475"/>
            <a:ext cx="79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Author designed a new scheme on their own, cryptanalysis it</a:t>
            </a:r>
            <a:endParaRPr sz="1800">
              <a:solidFill>
                <a:schemeClr val="dk2"/>
              </a:solidFill>
              <a:latin typeface="Century Gothic"/>
              <a:ea typeface="Century Gothic"/>
              <a:cs typeface="Century Gothic"/>
              <a:sym typeface="Century Gothic"/>
            </a:endParaRPr>
          </a:p>
        </p:txBody>
      </p:sp>
      <p:sp>
        <p:nvSpPr>
          <p:cNvPr id="559" name="Google Shape;559;p60"/>
          <p:cNvSpPr txBox="1"/>
          <p:nvPr/>
        </p:nvSpPr>
        <p:spPr>
          <a:xfrm>
            <a:off x="387900" y="3761675"/>
            <a:ext cx="798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To get better cryptography CTF, try solving challenges at</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rPr lang="en" sz="1800" u="sng">
                <a:solidFill>
                  <a:schemeClr val="hlink"/>
                </a:solidFill>
                <a:latin typeface="Century Gothic"/>
                <a:ea typeface="Century Gothic"/>
                <a:cs typeface="Century Gothic"/>
                <a:sym typeface="Century Gothic"/>
                <a:hlinkClick r:id="rId3"/>
              </a:rPr>
              <a:t>https://cryptohack.org</a:t>
            </a:r>
            <a:endParaRPr sz="1800">
              <a:solidFill>
                <a:schemeClr val="dk2"/>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p:txBody>
      </p:sp>
      <p:sp>
        <p:nvSpPr>
          <p:cNvPr id="560" name="Google Shape;560;p60"/>
          <p:cNvSpPr txBox="1"/>
          <p:nvPr/>
        </p:nvSpPr>
        <p:spPr>
          <a:xfrm>
            <a:off x="385825" y="2387425"/>
            <a:ext cx="791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Provided more leaks or more information than usual implementation</a:t>
            </a:r>
            <a:endParaRPr sz="1800">
              <a:solidFill>
                <a:schemeClr val="dk2"/>
              </a:solidFill>
              <a:latin typeface="Century Gothic"/>
              <a:ea typeface="Century Gothic"/>
              <a:cs typeface="Century Gothic"/>
              <a:sym typeface="Century Gothic"/>
            </a:endParaRPr>
          </a:p>
        </p:txBody>
      </p:sp>
      <p:sp>
        <p:nvSpPr>
          <p:cNvPr id="561" name="Google Shape;561;p60"/>
          <p:cNvSpPr txBox="1"/>
          <p:nvPr/>
        </p:nvSpPr>
        <p:spPr>
          <a:xfrm>
            <a:off x="385825" y="2997025"/>
            <a:ext cx="791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New attacks on underlying assumptions</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latin typeface="Ubuntu Mono"/>
                <a:ea typeface="Ubuntu Mono"/>
                <a:cs typeface="Ubuntu Mono"/>
                <a:sym typeface="Ubuntu Mono"/>
              </a:rPr>
              <a:t>Thank you for listening</a:t>
            </a:r>
            <a:endParaRPr sz="2500">
              <a:latin typeface="Ubuntu Mono"/>
              <a:ea typeface="Ubuntu Mono"/>
              <a:cs typeface="Ubuntu Mono"/>
              <a:sym typeface="Ubuntu Mono"/>
            </a:endParaRPr>
          </a:p>
        </p:txBody>
      </p:sp>
      <p:sp>
        <p:nvSpPr>
          <p:cNvPr id="567" name="Google Shape;567;p61"/>
          <p:cNvSpPr txBox="1"/>
          <p:nvPr/>
        </p:nvSpPr>
        <p:spPr>
          <a:xfrm>
            <a:off x="3837235" y="445025"/>
            <a:ext cx="453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Why care?</a:t>
            </a:r>
            <a:endParaRPr sz="2500">
              <a:latin typeface="Ubuntu Mono"/>
              <a:ea typeface="Ubuntu Mono"/>
              <a:cs typeface="Ubuntu Mono"/>
              <a:sym typeface="Ubuntu Mono"/>
            </a:endParaRPr>
          </a:p>
        </p:txBody>
      </p:sp>
      <p:pic>
        <p:nvPicPr>
          <p:cNvPr id="79" name="Google Shape;79;p17"/>
          <p:cNvPicPr preferRelativeResize="0"/>
          <p:nvPr/>
        </p:nvPicPr>
        <p:blipFill>
          <a:blip r:embed="rId3">
            <a:alphaModFix/>
          </a:blip>
          <a:stretch>
            <a:fillRect/>
          </a:stretch>
        </p:blipFill>
        <p:spPr>
          <a:xfrm>
            <a:off x="6436700" y="1239064"/>
            <a:ext cx="1653800" cy="1653800"/>
          </a:xfrm>
          <a:prstGeom prst="rect">
            <a:avLst/>
          </a:prstGeom>
          <a:noFill/>
          <a:ln>
            <a:noFill/>
          </a:ln>
        </p:spPr>
      </p:pic>
      <p:pic>
        <p:nvPicPr>
          <p:cNvPr id="80" name="Google Shape;80;p17"/>
          <p:cNvPicPr preferRelativeResize="0"/>
          <p:nvPr/>
        </p:nvPicPr>
        <p:blipFill>
          <a:blip r:embed="rId4">
            <a:alphaModFix/>
          </a:blip>
          <a:stretch>
            <a:fillRect/>
          </a:stretch>
        </p:blipFill>
        <p:spPr>
          <a:xfrm>
            <a:off x="747000" y="1239061"/>
            <a:ext cx="1653800" cy="1653800"/>
          </a:xfrm>
          <a:prstGeom prst="rect">
            <a:avLst/>
          </a:prstGeom>
          <a:noFill/>
          <a:ln>
            <a:noFill/>
          </a:ln>
        </p:spPr>
      </p:pic>
      <p:cxnSp>
        <p:nvCxnSpPr>
          <p:cNvPr id="81" name="Google Shape;81;p17"/>
          <p:cNvCxnSpPr/>
          <p:nvPr/>
        </p:nvCxnSpPr>
        <p:spPr>
          <a:xfrm>
            <a:off x="2586625" y="1776375"/>
            <a:ext cx="3604800" cy="0"/>
          </a:xfrm>
          <a:prstGeom prst="straightConnector1">
            <a:avLst/>
          </a:prstGeom>
          <a:noFill/>
          <a:ln cap="flat" cmpd="sng" w="9525">
            <a:solidFill>
              <a:schemeClr val="dk2"/>
            </a:solidFill>
            <a:prstDash val="solid"/>
            <a:round/>
            <a:headEnd len="med" w="med" type="none"/>
            <a:tailEnd len="med" w="med" type="triangle"/>
          </a:ln>
        </p:spPr>
      </p:cxnSp>
      <p:sp>
        <p:nvSpPr>
          <p:cNvPr id="82" name="Google Shape;82;p17"/>
          <p:cNvSpPr txBox="1"/>
          <p:nvPr/>
        </p:nvSpPr>
        <p:spPr>
          <a:xfrm>
            <a:off x="3032575" y="1314675"/>
            <a:ext cx="271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Attack the enemies!</a:t>
            </a:r>
            <a:endParaRPr sz="1800">
              <a:solidFill>
                <a:schemeClr val="dk2"/>
              </a:solidFill>
              <a:latin typeface="Century Gothic"/>
              <a:ea typeface="Century Gothic"/>
              <a:cs typeface="Century Gothic"/>
              <a:sym typeface="Century Gothic"/>
            </a:endParaRPr>
          </a:p>
        </p:txBody>
      </p:sp>
      <p:sp>
        <p:nvSpPr>
          <p:cNvPr id="83" name="Google Shape;83;p17"/>
          <p:cNvSpPr txBox="1"/>
          <p:nvPr/>
        </p:nvSpPr>
        <p:spPr>
          <a:xfrm>
            <a:off x="1048025" y="2892875"/>
            <a:ext cx="10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In Palace</a:t>
            </a:r>
            <a:endParaRPr>
              <a:solidFill>
                <a:schemeClr val="dk2"/>
              </a:solidFill>
              <a:latin typeface="Century Gothic"/>
              <a:ea typeface="Century Gothic"/>
              <a:cs typeface="Century Gothic"/>
              <a:sym typeface="Century Gothic"/>
            </a:endParaRPr>
          </a:p>
        </p:txBody>
      </p:sp>
      <p:sp>
        <p:nvSpPr>
          <p:cNvPr id="84" name="Google Shape;84;p17"/>
          <p:cNvSpPr txBox="1"/>
          <p:nvPr/>
        </p:nvSpPr>
        <p:spPr>
          <a:xfrm>
            <a:off x="6377350" y="2955850"/>
            <a:ext cx="211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Awaiting Order 200km away from Place</a:t>
            </a:r>
            <a:endParaRPr>
              <a:solidFill>
                <a:schemeClr val="dk2"/>
              </a:solidFill>
              <a:latin typeface="Century Gothic"/>
              <a:ea typeface="Century Gothic"/>
              <a:cs typeface="Century Gothic"/>
              <a:sym typeface="Century Gothic"/>
            </a:endParaRPr>
          </a:p>
        </p:txBody>
      </p:sp>
      <p:pic>
        <p:nvPicPr>
          <p:cNvPr id="85" name="Google Shape;85;p17"/>
          <p:cNvPicPr preferRelativeResize="0"/>
          <p:nvPr/>
        </p:nvPicPr>
        <p:blipFill>
          <a:blip r:embed="rId5">
            <a:alphaModFix/>
          </a:blip>
          <a:stretch>
            <a:fillRect/>
          </a:stretch>
        </p:blipFill>
        <p:spPr>
          <a:xfrm>
            <a:off x="3910262" y="1931650"/>
            <a:ext cx="864575" cy="864575"/>
          </a:xfrm>
          <a:prstGeom prst="rect">
            <a:avLst/>
          </a:prstGeom>
          <a:noFill/>
          <a:ln>
            <a:noFill/>
          </a:ln>
        </p:spPr>
      </p:pic>
      <p:sp>
        <p:nvSpPr>
          <p:cNvPr id="86" name="Google Shape;86;p17"/>
          <p:cNvSpPr txBox="1"/>
          <p:nvPr/>
        </p:nvSpPr>
        <p:spPr>
          <a:xfrm>
            <a:off x="3542150" y="2796225"/>
            <a:ext cx="190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Carry the Message</a:t>
            </a:r>
            <a:endParaRPr>
              <a:solidFill>
                <a:schemeClr val="dk2"/>
              </a:solidFill>
              <a:latin typeface="Century Gothic"/>
              <a:ea typeface="Century Gothic"/>
              <a:cs typeface="Century Gothic"/>
              <a:sym typeface="Century Gothic"/>
            </a:endParaRPr>
          </a:p>
        </p:txBody>
      </p:sp>
      <p:pic>
        <p:nvPicPr>
          <p:cNvPr id="87" name="Google Shape;87;p17"/>
          <p:cNvPicPr preferRelativeResize="0"/>
          <p:nvPr/>
        </p:nvPicPr>
        <p:blipFill>
          <a:blip r:embed="rId6">
            <a:alphaModFix/>
          </a:blip>
          <a:stretch>
            <a:fillRect/>
          </a:stretch>
        </p:blipFill>
        <p:spPr>
          <a:xfrm>
            <a:off x="3930275" y="3784475"/>
            <a:ext cx="917500" cy="917500"/>
          </a:xfrm>
          <a:prstGeom prst="rect">
            <a:avLst/>
          </a:prstGeom>
          <a:noFill/>
          <a:ln>
            <a:noFill/>
          </a:ln>
        </p:spPr>
      </p:pic>
      <p:cxnSp>
        <p:nvCxnSpPr>
          <p:cNvPr id="88" name="Google Shape;88;p17"/>
          <p:cNvCxnSpPr/>
          <p:nvPr/>
        </p:nvCxnSpPr>
        <p:spPr>
          <a:xfrm rot="10800000">
            <a:off x="4370500" y="3344750"/>
            <a:ext cx="0" cy="334500"/>
          </a:xfrm>
          <a:prstGeom prst="straightConnector1">
            <a:avLst/>
          </a:prstGeom>
          <a:noFill/>
          <a:ln cap="flat" cmpd="sng" w="9525">
            <a:solidFill>
              <a:schemeClr val="dk2"/>
            </a:solidFill>
            <a:prstDash val="solid"/>
            <a:round/>
            <a:headEnd len="med" w="med" type="none"/>
            <a:tailEnd len="med" w="med" type="triangle"/>
          </a:ln>
        </p:spPr>
      </p:cxnSp>
      <p:sp>
        <p:nvSpPr>
          <p:cNvPr id="89" name="Google Shape;89;p17"/>
          <p:cNvSpPr txBox="1"/>
          <p:nvPr/>
        </p:nvSpPr>
        <p:spPr>
          <a:xfrm>
            <a:off x="2073775" y="3338675"/>
            <a:ext cx="223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Capture the messenger</a:t>
            </a:r>
            <a:endParaRPr>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Why care?</a:t>
            </a:r>
            <a:endParaRPr sz="2500">
              <a:latin typeface="Ubuntu Mono"/>
              <a:ea typeface="Ubuntu Mono"/>
              <a:cs typeface="Ubuntu Mono"/>
              <a:sym typeface="Ubuntu Mono"/>
            </a:endParaRPr>
          </a:p>
        </p:txBody>
      </p:sp>
      <p:pic>
        <p:nvPicPr>
          <p:cNvPr id="95" name="Google Shape;95;p18"/>
          <p:cNvPicPr preferRelativeResize="0"/>
          <p:nvPr/>
        </p:nvPicPr>
        <p:blipFill>
          <a:blip r:embed="rId3">
            <a:alphaModFix/>
          </a:blip>
          <a:stretch>
            <a:fillRect/>
          </a:stretch>
        </p:blipFill>
        <p:spPr>
          <a:xfrm>
            <a:off x="971825" y="2668075"/>
            <a:ext cx="1393600" cy="1393600"/>
          </a:xfrm>
          <a:prstGeom prst="rect">
            <a:avLst/>
          </a:prstGeom>
          <a:noFill/>
          <a:ln>
            <a:noFill/>
          </a:ln>
        </p:spPr>
      </p:pic>
      <p:pic>
        <p:nvPicPr>
          <p:cNvPr id="96" name="Google Shape;96;p18"/>
          <p:cNvPicPr preferRelativeResize="0"/>
          <p:nvPr/>
        </p:nvPicPr>
        <p:blipFill>
          <a:blip r:embed="rId4">
            <a:alphaModFix/>
          </a:blip>
          <a:stretch>
            <a:fillRect/>
          </a:stretch>
        </p:blipFill>
        <p:spPr>
          <a:xfrm>
            <a:off x="6605925" y="2668075"/>
            <a:ext cx="1393600" cy="1393600"/>
          </a:xfrm>
          <a:prstGeom prst="rect">
            <a:avLst/>
          </a:prstGeom>
          <a:noFill/>
          <a:ln>
            <a:noFill/>
          </a:ln>
        </p:spPr>
      </p:pic>
      <p:cxnSp>
        <p:nvCxnSpPr>
          <p:cNvPr id="97" name="Google Shape;97;p18"/>
          <p:cNvCxnSpPr/>
          <p:nvPr/>
        </p:nvCxnSpPr>
        <p:spPr>
          <a:xfrm>
            <a:off x="2662825" y="3147975"/>
            <a:ext cx="3604800" cy="0"/>
          </a:xfrm>
          <a:prstGeom prst="straightConnector1">
            <a:avLst/>
          </a:prstGeom>
          <a:noFill/>
          <a:ln cap="flat" cmpd="sng" w="9525">
            <a:solidFill>
              <a:schemeClr val="dk2"/>
            </a:solidFill>
            <a:prstDash val="solid"/>
            <a:round/>
            <a:headEnd len="med" w="med" type="none"/>
            <a:tailEnd len="med" w="med" type="triangle"/>
          </a:ln>
        </p:spPr>
      </p:cxnSp>
      <p:sp>
        <p:nvSpPr>
          <p:cNvPr id="98" name="Google Shape;98;p18"/>
          <p:cNvSpPr txBox="1"/>
          <p:nvPr/>
        </p:nvSpPr>
        <p:spPr>
          <a:xfrm>
            <a:off x="3108775" y="2686275"/>
            <a:ext cx="292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Let’s go Lunch together!</a:t>
            </a:r>
            <a:endParaRPr sz="1800">
              <a:solidFill>
                <a:schemeClr val="dk2"/>
              </a:solidFill>
              <a:latin typeface="Century Gothic"/>
              <a:ea typeface="Century Gothic"/>
              <a:cs typeface="Century Gothic"/>
              <a:sym typeface="Century Gothic"/>
            </a:endParaRPr>
          </a:p>
        </p:txBody>
      </p:sp>
      <p:pic>
        <p:nvPicPr>
          <p:cNvPr id="99" name="Google Shape;99;p18"/>
          <p:cNvPicPr preferRelativeResize="0"/>
          <p:nvPr/>
        </p:nvPicPr>
        <p:blipFill>
          <a:blip r:embed="rId5">
            <a:alphaModFix/>
          </a:blip>
          <a:stretch>
            <a:fillRect/>
          </a:stretch>
        </p:blipFill>
        <p:spPr>
          <a:xfrm>
            <a:off x="3002825" y="3446850"/>
            <a:ext cx="572700" cy="572700"/>
          </a:xfrm>
          <a:prstGeom prst="rect">
            <a:avLst/>
          </a:prstGeom>
          <a:noFill/>
          <a:ln>
            <a:noFill/>
          </a:ln>
        </p:spPr>
      </p:pic>
      <p:cxnSp>
        <p:nvCxnSpPr>
          <p:cNvPr id="100" name="Google Shape;100;p18"/>
          <p:cNvCxnSpPr/>
          <p:nvPr/>
        </p:nvCxnSpPr>
        <p:spPr>
          <a:xfrm>
            <a:off x="3781500" y="3696175"/>
            <a:ext cx="930900" cy="0"/>
          </a:xfrm>
          <a:prstGeom prst="straightConnector1">
            <a:avLst/>
          </a:prstGeom>
          <a:noFill/>
          <a:ln cap="flat" cmpd="sng" w="9525">
            <a:solidFill>
              <a:schemeClr val="dk2"/>
            </a:solidFill>
            <a:prstDash val="solid"/>
            <a:round/>
            <a:headEnd len="med" w="med" type="none"/>
            <a:tailEnd len="med" w="med" type="triangle"/>
          </a:ln>
        </p:spPr>
      </p:cxnSp>
      <p:pic>
        <p:nvPicPr>
          <p:cNvPr id="101" name="Google Shape;101;p18"/>
          <p:cNvPicPr preferRelativeResize="0"/>
          <p:nvPr/>
        </p:nvPicPr>
        <p:blipFill>
          <a:blip r:embed="rId6">
            <a:alphaModFix/>
          </a:blip>
          <a:stretch>
            <a:fillRect/>
          </a:stretch>
        </p:blipFill>
        <p:spPr>
          <a:xfrm>
            <a:off x="3730789" y="890975"/>
            <a:ext cx="1524675" cy="1524675"/>
          </a:xfrm>
          <a:prstGeom prst="rect">
            <a:avLst/>
          </a:prstGeom>
          <a:noFill/>
          <a:ln>
            <a:noFill/>
          </a:ln>
        </p:spPr>
      </p:pic>
      <p:pic>
        <p:nvPicPr>
          <p:cNvPr id="102" name="Google Shape;102;p18"/>
          <p:cNvPicPr preferRelativeResize="0"/>
          <p:nvPr/>
        </p:nvPicPr>
        <p:blipFill>
          <a:blip r:embed="rId7">
            <a:alphaModFix/>
          </a:blip>
          <a:stretch>
            <a:fillRect/>
          </a:stretch>
        </p:blipFill>
        <p:spPr>
          <a:xfrm>
            <a:off x="4903450" y="3299713"/>
            <a:ext cx="866952" cy="866975"/>
          </a:xfrm>
          <a:prstGeom prst="rect">
            <a:avLst/>
          </a:prstGeom>
          <a:noFill/>
          <a:ln>
            <a:noFill/>
          </a:ln>
        </p:spPr>
      </p:pic>
      <p:sp>
        <p:nvSpPr>
          <p:cNvPr id="103" name="Google Shape;103;p18"/>
          <p:cNvSpPr txBox="1"/>
          <p:nvPr/>
        </p:nvSpPr>
        <p:spPr>
          <a:xfrm>
            <a:off x="2824450" y="4137875"/>
            <a:ext cx="1033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entury Gothic"/>
                <a:ea typeface="Century Gothic"/>
                <a:cs typeface="Century Gothic"/>
                <a:sym typeface="Century Gothic"/>
              </a:rPr>
              <a:t>Write Down</a:t>
            </a:r>
            <a:endParaRPr sz="1200">
              <a:solidFill>
                <a:schemeClr val="dk2"/>
              </a:solidFill>
              <a:latin typeface="Century Gothic"/>
              <a:ea typeface="Century Gothic"/>
              <a:cs typeface="Century Gothic"/>
              <a:sym typeface="Century Gothic"/>
            </a:endParaRPr>
          </a:p>
        </p:txBody>
      </p:sp>
      <p:sp>
        <p:nvSpPr>
          <p:cNvPr id="104" name="Google Shape;104;p18"/>
          <p:cNvSpPr txBox="1"/>
          <p:nvPr/>
        </p:nvSpPr>
        <p:spPr>
          <a:xfrm>
            <a:off x="4842475" y="4166700"/>
            <a:ext cx="164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entury Gothic"/>
                <a:ea typeface="Century Gothic"/>
                <a:cs typeface="Century Gothic"/>
                <a:sym typeface="Century Gothic"/>
              </a:rPr>
              <a:t>Help Deliver note during class</a:t>
            </a:r>
            <a:endParaRPr sz="12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The Problem</a:t>
            </a:r>
            <a:endParaRPr sz="2500">
              <a:latin typeface="Ubuntu Mono"/>
              <a:ea typeface="Ubuntu Mono"/>
              <a:cs typeface="Ubuntu Mono"/>
              <a:sym typeface="Ubuntu Mono"/>
            </a:endParaRPr>
          </a:p>
        </p:txBody>
      </p:sp>
      <p:sp>
        <p:nvSpPr>
          <p:cNvPr id="110" name="Google Shape;110;p19"/>
          <p:cNvSpPr txBox="1"/>
          <p:nvPr/>
        </p:nvSpPr>
        <p:spPr>
          <a:xfrm>
            <a:off x="311700" y="1540525"/>
            <a:ext cx="845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Making sure that the </a:t>
            </a:r>
            <a:r>
              <a:rPr lang="en" sz="1800">
                <a:solidFill>
                  <a:schemeClr val="dk2"/>
                </a:solidFill>
                <a:latin typeface="Century Gothic"/>
                <a:ea typeface="Century Gothic"/>
                <a:cs typeface="Century Gothic"/>
                <a:sym typeface="Century Gothic"/>
              </a:rPr>
              <a:t>information cannot be understand by interceptors</a:t>
            </a:r>
            <a:endParaRPr sz="1800">
              <a:solidFill>
                <a:schemeClr val="dk2"/>
              </a:solidFill>
              <a:latin typeface="Century Gothic"/>
              <a:ea typeface="Century Gothic"/>
              <a:cs typeface="Century Gothic"/>
              <a:sym typeface="Century Gothic"/>
            </a:endParaRPr>
          </a:p>
        </p:txBody>
      </p:sp>
      <p:sp>
        <p:nvSpPr>
          <p:cNvPr id="111" name="Google Shape;111;p19"/>
          <p:cNvSpPr txBox="1"/>
          <p:nvPr/>
        </p:nvSpPr>
        <p:spPr>
          <a:xfrm>
            <a:off x="280575" y="2175975"/>
            <a:ext cx="42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Ubuntu Mono"/>
                <a:ea typeface="Ubuntu Mono"/>
                <a:cs typeface="Ubuntu Mono"/>
                <a:sym typeface="Ubuntu Mono"/>
              </a:rPr>
              <a:t>When will we have interceptors?</a:t>
            </a:r>
            <a:endParaRPr b="1" sz="1800">
              <a:solidFill>
                <a:schemeClr val="dk2"/>
              </a:solidFill>
              <a:latin typeface="Ubuntu Mono"/>
              <a:ea typeface="Ubuntu Mono"/>
              <a:cs typeface="Ubuntu Mono"/>
              <a:sym typeface="Ubuntu Mono"/>
            </a:endParaRPr>
          </a:p>
        </p:txBody>
      </p:sp>
      <p:sp>
        <p:nvSpPr>
          <p:cNvPr id="112" name="Google Shape;112;p19"/>
          <p:cNvSpPr txBox="1"/>
          <p:nvPr/>
        </p:nvSpPr>
        <p:spPr>
          <a:xfrm>
            <a:off x="317725" y="2688850"/>
            <a:ext cx="72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entury Gothic"/>
                <a:ea typeface="Century Gothic"/>
                <a:cs typeface="Century Gothic"/>
                <a:sym typeface="Century Gothic"/>
              </a:rPr>
              <a:t>Going through unsecure channel</a:t>
            </a:r>
            <a:endParaRPr>
              <a:solidFill>
                <a:schemeClr val="dk2"/>
              </a:solidFill>
            </a:endParaRPr>
          </a:p>
        </p:txBody>
      </p:sp>
      <p:sp>
        <p:nvSpPr>
          <p:cNvPr id="113" name="Google Shape;113;p19"/>
          <p:cNvSpPr txBox="1"/>
          <p:nvPr/>
        </p:nvSpPr>
        <p:spPr>
          <a:xfrm>
            <a:off x="235500" y="3089050"/>
            <a:ext cx="42813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2"/>
              </a:buClr>
              <a:buSzPts val="1400"/>
              <a:buFont typeface="Century Gothic"/>
              <a:buAutoNum type="arabicPeriod"/>
            </a:pPr>
            <a:r>
              <a:rPr lang="en">
                <a:solidFill>
                  <a:schemeClr val="dk2"/>
                </a:solidFill>
                <a:latin typeface="Century Gothic"/>
                <a:ea typeface="Century Gothic"/>
                <a:cs typeface="Century Gothic"/>
                <a:sym typeface="Century Gothic"/>
              </a:rPr>
              <a:t>Messenger delivering message </a:t>
            </a:r>
            <a:endParaRPr>
              <a:solidFill>
                <a:schemeClr val="dk2"/>
              </a:solidFill>
              <a:latin typeface="Century Gothic"/>
              <a:ea typeface="Century Gothic"/>
              <a:cs typeface="Century Gothic"/>
              <a:sym typeface="Century Gothic"/>
            </a:endParaRPr>
          </a:p>
          <a:p>
            <a:pPr indent="-317500" lvl="0" marL="457200" rtl="0" algn="l">
              <a:lnSpc>
                <a:spcPct val="150000"/>
              </a:lnSpc>
              <a:spcBef>
                <a:spcPts val="0"/>
              </a:spcBef>
              <a:spcAft>
                <a:spcPts val="0"/>
              </a:spcAft>
              <a:buClr>
                <a:schemeClr val="dk2"/>
              </a:buClr>
              <a:buSzPts val="1400"/>
              <a:buFont typeface="Century Gothic"/>
              <a:buAutoNum type="arabicPeriod"/>
            </a:pPr>
            <a:r>
              <a:rPr lang="en">
                <a:solidFill>
                  <a:schemeClr val="dk2"/>
                </a:solidFill>
                <a:latin typeface="Century Gothic"/>
                <a:ea typeface="Century Gothic"/>
                <a:cs typeface="Century Gothic"/>
                <a:sym typeface="Century Gothic"/>
              </a:rPr>
              <a:t>Friends passing message note</a:t>
            </a:r>
            <a:endParaRPr>
              <a:solidFill>
                <a:schemeClr val="dk2"/>
              </a:solidFill>
              <a:latin typeface="Century Gothic"/>
              <a:ea typeface="Century Gothic"/>
              <a:cs typeface="Century Gothic"/>
              <a:sym typeface="Century Gothic"/>
            </a:endParaRPr>
          </a:p>
          <a:p>
            <a:pPr indent="-317500" lvl="0" marL="457200" rtl="0" algn="l">
              <a:lnSpc>
                <a:spcPct val="150000"/>
              </a:lnSpc>
              <a:spcBef>
                <a:spcPts val="0"/>
              </a:spcBef>
              <a:spcAft>
                <a:spcPts val="0"/>
              </a:spcAft>
              <a:buClr>
                <a:schemeClr val="dk2"/>
              </a:buClr>
              <a:buSzPts val="1400"/>
              <a:buFont typeface="Century Gothic"/>
              <a:buAutoNum type="arabicPeriod"/>
            </a:pPr>
            <a:r>
              <a:rPr lang="en">
                <a:solidFill>
                  <a:schemeClr val="dk2"/>
                </a:solidFill>
                <a:latin typeface="Century Gothic"/>
                <a:ea typeface="Century Gothic"/>
                <a:cs typeface="Century Gothic"/>
                <a:sym typeface="Century Gothic"/>
              </a:rPr>
              <a:t>Internet Network </a:t>
            </a:r>
            <a:endParaRPr>
              <a:solidFill>
                <a:schemeClr val="dk2"/>
              </a:solidFill>
              <a:latin typeface="Century Gothic"/>
              <a:ea typeface="Century Gothic"/>
              <a:cs typeface="Century Gothic"/>
              <a:sym typeface="Century Gothic"/>
            </a:endParaRPr>
          </a:p>
          <a:p>
            <a:pPr indent="-317500" lvl="0" marL="457200" rtl="0" algn="l">
              <a:lnSpc>
                <a:spcPct val="150000"/>
              </a:lnSpc>
              <a:spcBef>
                <a:spcPts val="0"/>
              </a:spcBef>
              <a:spcAft>
                <a:spcPts val="0"/>
              </a:spcAft>
              <a:buClr>
                <a:schemeClr val="dk2"/>
              </a:buClr>
              <a:buSzPts val="1400"/>
              <a:buFont typeface="Century Gothic"/>
              <a:buAutoNum type="arabicPeriod"/>
            </a:pPr>
            <a:r>
              <a:rPr lang="en">
                <a:solidFill>
                  <a:schemeClr val="dk2"/>
                </a:solidFill>
                <a:latin typeface="Century Gothic"/>
                <a:ea typeface="Century Gothic"/>
                <a:cs typeface="Century Gothic"/>
                <a:sym typeface="Century Gothic"/>
              </a:rPr>
              <a:t>Radiowave, WiFi</a:t>
            </a:r>
            <a:endParaRPr>
              <a:solidFill>
                <a:schemeClr val="dk2"/>
              </a:solidFill>
              <a:latin typeface="Century Gothic"/>
              <a:ea typeface="Century Gothic"/>
              <a:cs typeface="Century Gothic"/>
              <a:sym typeface="Century Gothic"/>
            </a:endParaRPr>
          </a:p>
          <a:p>
            <a:pPr indent="0" lvl="0" marL="0" rtl="0" algn="l">
              <a:lnSpc>
                <a:spcPct val="150000"/>
              </a:lnSpc>
              <a:spcBef>
                <a:spcPts val="0"/>
              </a:spcBef>
              <a:spcAft>
                <a:spcPts val="0"/>
              </a:spcAft>
              <a:buNone/>
            </a:pPr>
            <a:r>
              <a:t/>
            </a:r>
            <a:endParaRPr>
              <a:solidFill>
                <a:schemeClr val="dk2"/>
              </a:solidFill>
              <a:latin typeface="Century Gothic"/>
              <a:ea typeface="Century Gothic"/>
              <a:cs typeface="Century Gothic"/>
              <a:sym typeface="Century Gothic"/>
            </a:endParaRPr>
          </a:p>
        </p:txBody>
      </p:sp>
      <p:sp>
        <p:nvSpPr>
          <p:cNvPr id="114" name="Google Shape;114;p19"/>
          <p:cNvSpPr txBox="1"/>
          <p:nvPr/>
        </p:nvSpPr>
        <p:spPr>
          <a:xfrm>
            <a:off x="311700" y="1127325"/>
            <a:ext cx="42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Ubuntu Mono"/>
                <a:ea typeface="Ubuntu Mono"/>
                <a:cs typeface="Ubuntu Mono"/>
                <a:sym typeface="Ubuntu Mono"/>
              </a:rPr>
              <a:t>Confidentiality</a:t>
            </a:r>
            <a:endParaRPr b="1" sz="1800">
              <a:solidFill>
                <a:schemeClr val="dk2"/>
              </a:solidFill>
              <a:latin typeface="Ubuntu Mono"/>
              <a:ea typeface="Ubuntu Mono"/>
              <a:cs typeface="Ubuntu Mono"/>
              <a:sym typeface="Ubuntu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Solution</a:t>
            </a:r>
            <a:endParaRPr sz="2500">
              <a:latin typeface="Ubuntu Mono"/>
              <a:ea typeface="Ubuntu Mono"/>
              <a:cs typeface="Ubuntu Mono"/>
              <a:sym typeface="Ubuntu Mono"/>
            </a:endParaRPr>
          </a:p>
        </p:txBody>
      </p:sp>
      <p:sp>
        <p:nvSpPr>
          <p:cNvPr id="120" name="Google Shape;120;p20"/>
          <p:cNvSpPr txBox="1"/>
          <p:nvPr/>
        </p:nvSpPr>
        <p:spPr>
          <a:xfrm>
            <a:off x="311700" y="1159525"/>
            <a:ext cx="845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What can we do?</a:t>
            </a:r>
            <a:endParaRPr sz="1800">
              <a:solidFill>
                <a:schemeClr val="dk2"/>
              </a:solidFill>
              <a:latin typeface="Century Gothic"/>
              <a:ea typeface="Century Gothic"/>
              <a:cs typeface="Century Gothic"/>
              <a:sym typeface="Century Gothic"/>
            </a:endParaRPr>
          </a:p>
        </p:txBody>
      </p:sp>
      <p:sp>
        <p:nvSpPr>
          <p:cNvPr id="121" name="Google Shape;121;p20"/>
          <p:cNvSpPr txBox="1"/>
          <p:nvPr/>
        </p:nvSpPr>
        <p:spPr>
          <a:xfrm>
            <a:off x="311700" y="1763025"/>
            <a:ext cx="7306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Restrictions:</a:t>
            </a:r>
            <a:endParaRPr sz="1800">
              <a:solidFill>
                <a:schemeClr val="dk2"/>
              </a:solidFill>
              <a:latin typeface="Ubuntu Mono"/>
              <a:ea typeface="Ubuntu Mono"/>
              <a:cs typeface="Ubuntu Mono"/>
              <a:sym typeface="Ubuntu Mono"/>
            </a:endParaRPr>
          </a:p>
          <a:p>
            <a:pPr indent="0" lvl="0" marL="0" rtl="0" algn="l">
              <a:spcBef>
                <a:spcPts val="0"/>
              </a:spcBef>
              <a:spcAft>
                <a:spcPts val="0"/>
              </a:spcAft>
              <a:buNone/>
            </a:pPr>
            <a:r>
              <a:t/>
            </a:r>
            <a:endParaRPr sz="1800">
              <a:solidFill>
                <a:schemeClr val="dk2"/>
              </a:solidFill>
              <a:latin typeface="Century Gothic"/>
              <a:ea typeface="Century Gothic"/>
              <a:cs typeface="Century Gothic"/>
              <a:sym typeface="Century Gothic"/>
            </a:endParaRPr>
          </a:p>
          <a:p>
            <a:pPr indent="-342900" lvl="0" marL="457200" rtl="0" algn="l">
              <a:spcBef>
                <a:spcPts val="0"/>
              </a:spcBef>
              <a:spcAft>
                <a:spcPts val="0"/>
              </a:spcAft>
              <a:buClr>
                <a:schemeClr val="dk2"/>
              </a:buClr>
              <a:buSzPts val="1800"/>
              <a:buFont typeface="Century Gothic"/>
              <a:buAutoNum type="arabicPeriod"/>
            </a:pPr>
            <a:r>
              <a:rPr lang="en" sz="1800">
                <a:solidFill>
                  <a:schemeClr val="dk2"/>
                </a:solidFill>
                <a:latin typeface="Century Gothic"/>
                <a:ea typeface="Century Gothic"/>
                <a:cs typeface="Century Gothic"/>
                <a:sym typeface="Century Gothic"/>
              </a:rPr>
              <a:t>Computers are not invented yet</a:t>
            </a:r>
            <a:endParaRPr sz="1800">
              <a:solidFill>
                <a:schemeClr val="dk2"/>
              </a:solidFill>
              <a:latin typeface="Century Gothic"/>
              <a:ea typeface="Century Gothic"/>
              <a:cs typeface="Century Gothic"/>
              <a:sym typeface="Century Gothic"/>
            </a:endParaRPr>
          </a:p>
          <a:p>
            <a:pPr indent="-342900" lvl="0" marL="457200" rtl="0" algn="l">
              <a:spcBef>
                <a:spcPts val="0"/>
              </a:spcBef>
              <a:spcAft>
                <a:spcPts val="0"/>
              </a:spcAft>
              <a:buClr>
                <a:schemeClr val="dk2"/>
              </a:buClr>
              <a:buSzPts val="1800"/>
              <a:buFont typeface="Century Gothic"/>
              <a:buAutoNum type="arabicPeriod"/>
            </a:pPr>
            <a:r>
              <a:rPr lang="en" sz="1800">
                <a:solidFill>
                  <a:schemeClr val="dk2"/>
                </a:solidFill>
                <a:latin typeface="Century Gothic"/>
                <a:ea typeface="Century Gothic"/>
                <a:cs typeface="Century Gothic"/>
                <a:sym typeface="Century Gothic"/>
              </a:rPr>
              <a:t>Efficient encryption and decryption (5 minutes)</a:t>
            </a:r>
            <a:endParaRPr sz="1800">
              <a:solidFill>
                <a:schemeClr val="dk2"/>
              </a:solidFill>
              <a:latin typeface="Century Gothic"/>
              <a:ea typeface="Century Gothic"/>
              <a:cs typeface="Century Gothic"/>
              <a:sym typeface="Century Gothic"/>
            </a:endParaRPr>
          </a:p>
          <a:p>
            <a:pPr indent="-342900" lvl="0" marL="457200" rtl="0" algn="l">
              <a:spcBef>
                <a:spcPts val="0"/>
              </a:spcBef>
              <a:spcAft>
                <a:spcPts val="0"/>
              </a:spcAft>
              <a:buClr>
                <a:schemeClr val="dk2"/>
              </a:buClr>
              <a:buSzPts val="1800"/>
              <a:buFont typeface="Century Gothic"/>
              <a:buAutoNum type="arabicPeriod"/>
            </a:pPr>
            <a:r>
              <a:rPr lang="en" sz="1800">
                <a:solidFill>
                  <a:schemeClr val="dk2"/>
                </a:solidFill>
                <a:latin typeface="Century Gothic"/>
                <a:ea typeface="Century Gothic"/>
                <a:cs typeface="Century Gothic"/>
                <a:sym typeface="Century Gothic"/>
              </a:rPr>
              <a:t>Ensure </a:t>
            </a:r>
            <a:r>
              <a:rPr lang="en" sz="1800">
                <a:solidFill>
                  <a:schemeClr val="dk2"/>
                </a:solidFill>
                <a:latin typeface="Century Gothic"/>
                <a:ea typeface="Century Gothic"/>
                <a:cs typeface="Century Gothic"/>
                <a:sym typeface="Century Gothic"/>
              </a:rPr>
              <a:t>confidentiality</a:t>
            </a:r>
            <a:endParaRPr sz="1800">
              <a:solidFill>
                <a:schemeClr val="dk2"/>
              </a:solidFill>
              <a:latin typeface="Century Gothic"/>
              <a:ea typeface="Century Gothic"/>
              <a:cs typeface="Century Gothic"/>
              <a:sym typeface="Century Gothic"/>
            </a:endParaRPr>
          </a:p>
          <a:p>
            <a:pPr indent="-342900" lvl="0" marL="457200" rtl="0" algn="l">
              <a:spcBef>
                <a:spcPts val="0"/>
              </a:spcBef>
              <a:spcAft>
                <a:spcPts val="0"/>
              </a:spcAft>
              <a:buClr>
                <a:schemeClr val="dk2"/>
              </a:buClr>
              <a:buSzPts val="1800"/>
              <a:buFont typeface="Century Gothic"/>
              <a:buAutoNum type="arabicPeriod"/>
            </a:pPr>
            <a:r>
              <a:rPr lang="en" sz="1800">
                <a:solidFill>
                  <a:schemeClr val="dk2"/>
                </a:solidFill>
                <a:latin typeface="Century Gothic"/>
                <a:ea typeface="Century Gothic"/>
                <a:cs typeface="Century Gothic"/>
                <a:sym typeface="Century Gothic"/>
              </a:rPr>
              <a:t>English alphabets and space only</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Ubuntu Mono"/>
                <a:ea typeface="Ubuntu Mono"/>
                <a:cs typeface="Ubuntu Mono"/>
                <a:sym typeface="Ubuntu Mono"/>
              </a:rPr>
              <a:t>Attempt</a:t>
            </a:r>
            <a:endParaRPr sz="2500">
              <a:latin typeface="Ubuntu Mono"/>
              <a:ea typeface="Ubuntu Mono"/>
              <a:cs typeface="Ubuntu Mono"/>
              <a:sym typeface="Ubuntu Mono"/>
            </a:endParaRPr>
          </a:p>
        </p:txBody>
      </p:sp>
      <p:sp>
        <p:nvSpPr>
          <p:cNvPr id="127" name="Google Shape;127;p21"/>
          <p:cNvSpPr txBox="1"/>
          <p:nvPr/>
        </p:nvSpPr>
        <p:spPr>
          <a:xfrm>
            <a:off x="401375" y="1241275"/>
            <a:ext cx="42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128" name="Google Shape;128;p21"/>
          <p:cNvSpPr txBox="1"/>
          <p:nvPr/>
        </p:nvSpPr>
        <p:spPr>
          <a:xfrm>
            <a:off x="337475" y="1237275"/>
            <a:ext cx="425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m: letsgo</a:t>
            </a:r>
            <a:endParaRPr sz="1800">
              <a:solidFill>
                <a:schemeClr val="dk2"/>
              </a:solidFill>
              <a:latin typeface="Century Gothic"/>
              <a:ea typeface="Century Gothic"/>
              <a:cs typeface="Century Gothic"/>
              <a:sym typeface="Century Gothic"/>
            </a:endParaRPr>
          </a:p>
        </p:txBody>
      </p:sp>
      <p:sp>
        <p:nvSpPr>
          <p:cNvPr id="129" name="Google Shape;129;p21"/>
          <p:cNvSpPr txBox="1"/>
          <p:nvPr/>
        </p:nvSpPr>
        <p:spPr>
          <a:xfrm>
            <a:off x="337475" y="1694475"/>
            <a:ext cx="436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c</a:t>
            </a:r>
            <a:r>
              <a:rPr lang="en" sz="1800">
                <a:solidFill>
                  <a:schemeClr val="dk2"/>
                </a:solidFill>
                <a:latin typeface="Century Gothic"/>
                <a:ea typeface="Century Gothic"/>
                <a:cs typeface="Century Gothic"/>
                <a:sym typeface="Century Gothic"/>
              </a:rPr>
              <a:t>:</a:t>
            </a:r>
            <a:r>
              <a:rPr lang="en" sz="1800">
                <a:solidFill>
                  <a:srgbClr val="E06666"/>
                </a:solidFill>
                <a:latin typeface="Century Gothic"/>
                <a:ea typeface="Century Gothic"/>
                <a:cs typeface="Century Gothic"/>
                <a:sym typeface="Century Gothic"/>
              </a:rPr>
              <a:t> </a:t>
            </a:r>
            <a:r>
              <a:rPr lang="en" sz="1800">
                <a:solidFill>
                  <a:schemeClr val="dk2"/>
                </a:solidFill>
                <a:latin typeface="Century Gothic"/>
                <a:ea typeface="Century Gothic"/>
                <a:cs typeface="Century Gothic"/>
                <a:sym typeface="Century Gothic"/>
              </a:rPr>
              <a:t>l</a:t>
            </a:r>
            <a:r>
              <a:rPr lang="en" sz="1800">
                <a:solidFill>
                  <a:schemeClr val="dk2"/>
                </a:solidFill>
                <a:highlight>
                  <a:srgbClr val="FFFFFF"/>
                </a:highlight>
                <a:latin typeface="Century Gothic"/>
                <a:ea typeface="Century Gothic"/>
                <a:cs typeface="Century Gothic"/>
                <a:sym typeface="Century Gothic"/>
              </a:rPr>
              <a:t>rgrb</a:t>
            </a:r>
            <a:r>
              <a:rPr lang="en" sz="1800">
                <a:solidFill>
                  <a:schemeClr val="dk2"/>
                </a:solidFill>
                <a:latin typeface="Century Gothic"/>
                <a:ea typeface="Century Gothic"/>
                <a:cs typeface="Century Gothic"/>
                <a:sym typeface="Century Gothic"/>
              </a:rPr>
              <a:t>e</a:t>
            </a:r>
            <a:r>
              <a:rPr lang="en" sz="1800">
                <a:solidFill>
                  <a:schemeClr val="dk2"/>
                </a:solidFill>
                <a:highlight>
                  <a:srgbClr val="FFFFFF"/>
                </a:highlight>
                <a:latin typeface="Century Gothic"/>
                <a:ea typeface="Century Gothic"/>
                <a:cs typeface="Century Gothic"/>
                <a:sym typeface="Century Gothic"/>
              </a:rPr>
              <a:t>lbuq</a:t>
            </a:r>
            <a:r>
              <a:rPr lang="en" sz="1800">
                <a:solidFill>
                  <a:schemeClr val="dk2"/>
                </a:solidFill>
                <a:latin typeface="Century Gothic"/>
                <a:ea typeface="Century Gothic"/>
                <a:cs typeface="Century Gothic"/>
                <a:sym typeface="Century Gothic"/>
              </a:rPr>
              <a:t>t</a:t>
            </a:r>
            <a:r>
              <a:rPr lang="en" sz="1800">
                <a:solidFill>
                  <a:schemeClr val="dk2"/>
                </a:solidFill>
                <a:highlight>
                  <a:srgbClr val="FFFFFF"/>
                </a:highlight>
                <a:latin typeface="Century Gothic"/>
                <a:ea typeface="Century Gothic"/>
                <a:cs typeface="Century Gothic"/>
                <a:sym typeface="Century Gothic"/>
              </a:rPr>
              <a:t>mida</a:t>
            </a:r>
            <a:r>
              <a:rPr lang="en" sz="1800">
                <a:solidFill>
                  <a:schemeClr val="dk2"/>
                </a:solidFill>
                <a:latin typeface="Century Gothic"/>
                <a:ea typeface="Century Gothic"/>
                <a:cs typeface="Century Gothic"/>
                <a:sym typeface="Century Gothic"/>
              </a:rPr>
              <a:t>s</a:t>
            </a:r>
            <a:r>
              <a:rPr lang="en" sz="1800">
                <a:solidFill>
                  <a:schemeClr val="dk2"/>
                </a:solidFill>
                <a:highlight>
                  <a:srgbClr val="FFFFFF"/>
                </a:highlight>
                <a:latin typeface="Century Gothic"/>
                <a:ea typeface="Century Gothic"/>
                <a:cs typeface="Century Gothic"/>
                <a:sym typeface="Century Gothic"/>
              </a:rPr>
              <a:t>jxcw</a:t>
            </a:r>
            <a:r>
              <a:rPr lang="en" sz="1800">
                <a:solidFill>
                  <a:schemeClr val="dk2"/>
                </a:solidFill>
                <a:latin typeface="Century Gothic"/>
                <a:ea typeface="Century Gothic"/>
                <a:cs typeface="Century Gothic"/>
                <a:sym typeface="Century Gothic"/>
              </a:rPr>
              <a:t>g</a:t>
            </a:r>
            <a:r>
              <a:rPr lang="en" sz="1800">
                <a:solidFill>
                  <a:schemeClr val="dk2"/>
                </a:solidFill>
                <a:highlight>
                  <a:srgbClr val="FFFFFF"/>
                </a:highlight>
                <a:latin typeface="Century Gothic"/>
                <a:ea typeface="Century Gothic"/>
                <a:cs typeface="Century Gothic"/>
                <a:sym typeface="Century Gothic"/>
              </a:rPr>
              <a:t>nnfj</a:t>
            </a:r>
            <a:r>
              <a:rPr lang="en" sz="1800">
                <a:solidFill>
                  <a:schemeClr val="dk2"/>
                </a:solidFill>
                <a:latin typeface="Century Gothic"/>
                <a:ea typeface="Century Gothic"/>
                <a:cs typeface="Century Gothic"/>
                <a:sym typeface="Century Gothic"/>
              </a:rPr>
              <a:t>o</a:t>
            </a:r>
            <a:r>
              <a:rPr lang="en" sz="1800">
                <a:solidFill>
                  <a:schemeClr val="dk2"/>
                </a:solidFill>
                <a:highlight>
                  <a:srgbClr val="FFFFFF"/>
                </a:highlight>
                <a:latin typeface="Century Gothic"/>
                <a:ea typeface="Century Gothic"/>
                <a:cs typeface="Century Gothic"/>
                <a:sym typeface="Century Gothic"/>
              </a:rPr>
              <a:t>nepm</a:t>
            </a:r>
            <a:endParaRPr sz="1800">
              <a:solidFill>
                <a:schemeClr val="dk2"/>
              </a:solidFill>
              <a:highlight>
                <a:srgbClr val="FFFFFF"/>
              </a:highlight>
              <a:latin typeface="Century Gothic"/>
              <a:ea typeface="Century Gothic"/>
              <a:cs typeface="Century Gothic"/>
              <a:sym typeface="Century Gothic"/>
            </a:endParaRPr>
          </a:p>
          <a:p>
            <a:pPr indent="0" lvl="0" marL="0" rtl="0" algn="l">
              <a:spcBef>
                <a:spcPts val="0"/>
              </a:spcBef>
              <a:spcAft>
                <a:spcPts val="0"/>
              </a:spcAft>
              <a:buNone/>
            </a:pPr>
            <a:r>
              <a:t/>
            </a:r>
            <a:endParaRPr sz="1800">
              <a:solidFill>
                <a:srgbClr val="E06666"/>
              </a:solidFill>
            </a:endParaRPr>
          </a:p>
        </p:txBody>
      </p:sp>
      <p:sp>
        <p:nvSpPr>
          <p:cNvPr id="130" name="Google Shape;130;p21"/>
          <p:cNvSpPr txBox="1"/>
          <p:nvPr/>
        </p:nvSpPr>
        <p:spPr>
          <a:xfrm>
            <a:off x="325175" y="28003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E06666"/>
                </a:solidFill>
                <a:latin typeface="Century Gothic"/>
                <a:ea typeface="Century Gothic"/>
                <a:cs typeface="Century Gothic"/>
                <a:sym typeface="Century Gothic"/>
              </a:rPr>
              <a:t>L</a:t>
            </a:r>
            <a:r>
              <a:rPr lang="en" sz="1000">
                <a:solidFill>
                  <a:schemeClr val="dk1"/>
                </a:solidFill>
                <a:highlight>
                  <a:schemeClr val="lt1"/>
                </a:highlight>
                <a:latin typeface="Century Gothic"/>
                <a:ea typeface="Century Gothic"/>
                <a:cs typeface="Century Gothic"/>
                <a:sym typeface="Century Gothic"/>
              </a:rPr>
              <a:t>rgrb</a:t>
            </a:r>
            <a:r>
              <a:rPr lang="en" sz="1800">
                <a:solidFill>
                  <a:srgbClr val="E06666"/>
                </a:solidFill>
                <a:latin typeface="Century Gothic"/>
                <a:ea typeface="Century Gothic"/>
                <a:cs typeface="Century Gothic"/>
                <a:sym typeface="Century Gothic"/>
              </a:rPr>
              <a:t>e</a:t>
            </a:r>
            <a:r>
              <a:rPr lang="en" sz="1000">
                <a:solidFill>
                  <a:schemeClr val="dk1"/>
                </a:solidFill>
                <a:highlight>
                  <a:schemeClr val="lt1"/>
                </a:highlight>
                <a:latin typeface="Century Gothic"/>
                <a:ea typeface="Century Gothic"/>
                <a:cs typeface="Century Gothic"/>
                <a:sym typeface="Century Gothic"/>
              </a:rPr>
              <a:t>lbuq</a:t>
            </a:r>
            <a:r>
              <a:rPr lang="en" sz="1800">
                <a:solidFill>
                  <a:srgbClr val="E06666"/>
                </a:solidFill>
                <a:latin typeface="Century Gothic"/>
                <a:ea typeface="Century Gothic"/>
                <a:cs typeface="Century Gothic"/>
                <a:sym typeface="Century Gothic"/>
              </a:rPr>
              <a:t>t</a:t>
            </a:r>
            <a:r>
              <a:rPr lang="en" sz="1000">
                <a:solidFill>
                  <a:schemeClr val="dk1"/>
                </a:solidFill>
                <a:highlight>
                  <a:schemeClr val="lt1"/>
                </a:highlight>
                <a:latin typeface="Century Gothic"/>
                <a:ea typeface="Century Gothic"/>
                <a:cs typeface="Century Gothic"/>
                <a:sym typeface="Century Gothic"/>
              </a:rPr>
              <a:t>mida</a:t>
            </a:r>
            <a:r>
              <a:rPr lang="en" sz="1800">
                <a:solidFill>
                  <a:srgbClr val="E06666"/>
                </a:solidFill>
                <a:latin typeface="Century Gothic"/>
                <a:ea typeface="Century Gothic"/>
                <a:cs typeface="Century Gothic"/>
                <a:sym typeface="Century Gothic"/>
              </a:rPr>
              <a:t>s</a:t>
            </a:r>
            <a:r>
              <a:rPr lang="en" sz="1000">
                <a:solidFill>
                  <a:schemeClr val="dk1"/>
                </a:solidFill>
                <a:highlight>
                  <a:schemeClr val="lt1"/>
                </a:highlight>
                <a:latin typeface="Century Gothic"/>
                <a:ea typeface="Century Gothic"/>
                <a:cs typeface="Century Gothic"/>
                <a:sym typeface="Century Gothic"/>
              </a:rPr>
              <a:t>jxcw</a:t>
            </a:r>
            <a:r>
              <a:rPr lang="en" sz="1800">
                <a:solidFill>
                  <a:srgbClr val="E06666"/>
                </a:solidFill>
                <a:latin typeface="Century Gothic"/>
                <a:ea typeface="Century Gothic"/>
                <a:cs typeface="Century Gothic"/>
                <a:sym typeface="Century Gothic"/>
              </a:rPr>
              <a:t>g</a:t>
            </a:r>
            <a:r>
              <a:rPr lang="en" sz="1000">
                <a:solidFill>
                  <a:schemeClr val="dk1"/>
                </a:solidFill>
                <a:highlight>
                  <a:srgbClr val="FFFFFF"/>
                </a:highlight>
                <a:latin typeface="Century Gothic"/>
                <a:ea typeface="Century Gothic"/>
                <a:cs typeface="Century Gothic"/>
                <a:sym typeface="Century Gothic"/>
              </a:rPr>
              <a:t>nnfj</a:t>
            </a:r>
            <a:r>
              <a:rPr lang="en" sz="1800">
                <a:solidFill>
                  <a:srgbClr val="E06666"/>
                </a:solidFill>
                <a:latin typeface="Century Gothic"/>
                <a:ea typeface="Century Gothic"/>
                <a:cs typeface="Century Gothic"/>
                <a:sym typeface="Century Gothic"/>
              </a:rPr>
              <a:t>o</a:t>
            </a:r>
            <a:r>
              <a:rPr lang="en" sz="1000">
                <a:solidFill>
                  <a:schemeClr val="dk1"/>
                </a:solidFill>
                <a:highlight>
                  <a:srgbClr val="FFFFFF"/>
                </a:highlight>
                <a:latin typeface="Century Gothic"/>
                <a:ea typeface="Century Gothic"/>
                <a:cs typeface="Century Gothic"/>
                <a:sym typeface="Century Gothic"/>
              </a:rPr>
              <a:t>nepm</a:t>
            </a:r>
            <a:endParaRPr sz="1000">
              <a:solidFill>
                <a:schemeClr val="dk1"/>
              </a:solidFill>
              <a:highlight>
                <a:srgbClr val="FFFFFF"/>
              </a:highlight>
              <a:latin typeface="Century Gothic"/>
              <a:ea typeface="Century Gothic"/>
              <a:cs typeface="Century Gothic"/>
              <a:sym typeface="Century Gothic"/>
            </a:endParaRPr>
          </a:p>
        </p:txBody>
      </p:sp>
      <p:sp>
        <p:nvSpPr>
          <p:cNvPr id="131" name="Google Shape;131;p21"/>
          <p:cNvSpPr txBox="1"/>
          <p:nvPr/>
        </p:nvSpPr>
        <p:spPr>
          <a:xfrm>
            <a:off x="325175" y="2378500"/>
            <a:ext cx="42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Ubuntu Mono"/>
                <a:ea typeface="Ubuntu Mono"/>
                <a:cs typeface="Ubuntu Mono"/>
                <a:sym typeface="Ubuntu Mono"/>
              </a:rPr>
              <a:t>Transposition Cipher</a:t>
            </a:r>
            <a:endParaRPr sz="1800">
              <a:solidFill>
                <a:schemeClr val="dk2"/>
              </a:solidFill>
              <a:latin typeface="Ubuntu Mono"/>
              <a:ea typeface="Ubuntu Mono"/>
              <a:cs typeface="Ubuntu Mono"/>
              <a:sym typeface="Ubuntu Mono"/>
            </a:endParaRPr>
          </a:p>
        </p:txBody>
      </p:sp>
      <p:pic>
        <p:nvPicPr>
          <p:cNvPr id="132" name="Google Shape;132;p21"/>
          <p:cNvPicPr preferRelativeResize="0"/>
          <p:nvPr/>
        </p:nvPicPr>
        <p:blipFill>
          <a:blip r:embed="rId3">
            <a:alphaModFix/>
          </a:blip>
          <a:stretch>
            <a:fillRect/>
          </a:stretch>
        </p:blipFill>
        <p:spPr>
          <a:xfrm>
            <a:off x="5790150" y="3133700"/>
            <a:ext cx="2289250" cy="1254175"/>
          </a:xfrm>
          <a:prstGeom prst="rect">
            <a:avLst/>
          </a:prstGeom>
          <a:noFill/>
          <a:ln>
            <a:noFill/>
          </a:ln>
        </p:spPr>
      </p:pic>
      <p:pic>
        <p:nvPicPr>
          <p:cNvPr id="133" name="Google Shape;133;p21"/>
          <p:cNvPicPr preferRelativeResize="0"/>
          <p:nvPr/>
        </p:nvPicPr>
        <p:blipFill>
          <a:blip r:embed="rId4">
            <a:alphaModFix/>
          </a:blip>
          <a:stretch>
            <a:fillRect/>
          </a:stretch>
        </p:blipFill>
        <p:spPr>
          <a:xfrm>
            <a:off x="5790150" y="1625525"/>
            <a:ext cx="2289249" cy="1308698"/>
          </a:xfrm>
          <a:prstGeom prst="rect">
            <a:avLst/>
          </a:prstGeom>
          <a:noFill/>
          <a:ln>
            <a:noFill/>
          </a:ln>
        </p:spPr>
      </p:pic>
      <p:sp>
        <p:nvSpPr>
          <p:cNvPr id="134" name="Google Shape;134;p21"/>
          <p:cNvSpPr txBox="1"/>
          <p:nvPr/>
        </p:nvSpPr>
        <p:spPr>
          <a:xfrm>
            <a:off x="5790150" y="10177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highlight>
                  <a:srgbClr val="FFFFFF"/>
                </a:highlight>
                <a:latin typeface="Ubuntu Mono"/>
                <a:ea typeface="Ubuntu Mono"/>
                <a:cs typeface="Ubuntu Mono"/>
                <a:sym typeface="Ubuntu Mono"/>
              </a:rPr>
              <a:t>S</a:t>
            </a:r>
            <a:r>
              <a:rPr lang="en" sz="1800">
                <a:solidFill>
                  <a:schemeClr val="dk2"/>
                </a:solidFill>
                <a:highlight>
                  <a:srgbClr val="FFFFFF"/>
                </a:highlight>
                <a:latin typeface="Ubuntu Mono"/>
                <a:ea typeface="Ubuntu Mono"/>
                <a:cs typeface="Ubuntu Mono"/>
                <a:sym typeface="Ubuntu Mono"/>
              </a:rPr>
              <a:t>cytale </a:t>
            </a:r>
            <a:endParaRPr sz="1800">
              <a:solidFill>
                <a:schemeClr val="dk2"/>
              </a:solidFill>
              <a:latin typeface="Ubuntu Mono"/>
              <a:ea typeface="Ubuntu Mono"/>
              <a:cs typeface="Ubuntu Mono"/>
              <a:sym typeface="Ubuntu Mono"/>
            </a:endParaRPr>
          </a:p>
        </p:txBody>
      </p:sp>
      <p:sp>
        <p:nvSpPr>
          <p:cNvPr id="135" name="Google Shape;135;p21"/>
          <p:cNvSpPr txBox="1"/>
          <p:nvPr/>
        </p:nvSpPr>
        <p:spPr>
          <a:xfrm>
            <a:off x="325175" y="3629025"/>
            <a:ext cx="42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Century Gothic"/>
                <a:ea typeface="Century Gothic"/>
                <a:cs typeface="Century Gothic"/>
                <a:sym typeface="Century Gothic"/>
              </a:rPr>
              <a:t>Used by Spartans in ancient Greeks</a:t>
            </a:r>
            <a:endParaRPr sz="1800">
              <a:solidFill>
                <a:schemeClr val="dk2"/>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